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3" r:id="rId3"/>
    <p:sldId id="283" r:id="rId4"/>
    <p:sldId id="258" r:id="rId5"/>
    <p:sldId id="265" r:id="rId6"/>
    <p:sldId id="259" r:id="rId7"/>
    <p:sldId id="274" r:id="rId8"/>
    <p:sldId id="260" r:id="rId9"/>
    <p:sldId id="261" r:id="rId10"/>
    <p:sldId id="286" r:id="rId11"/>
    <p:sldId id="262" r:id="rId12"/>
    <p:sldId id="285" r:id="rId13"/>
    <p:sldId id="276" r:id="rId14"/>
    <p:sldId id="271" r:id="rId15"/>
    <p:sldId id="264" r:id="rId16"/>
    <p:sldId id="284" r:id="rId17"/>
    <p:sldId id="282" r:id="rId18"/>
    <p:sldId id="279" r:id="rId19"/>
    <p:sldId id="280" r:id="rId20"/>
    <p:sldId id="270" r:id="rId21"/>
    <p:sldId id="281"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642D"/>
    <a:srgbClr val="FF66FF"/>
    <a:srgbClr val="FF00FF"/>
    <a:srgbClr val="96F9FE"/>
    <a:srgbClr val="FFFF99"/>
    <a:srgbClr val="D69B5A"/>
    <a:srgbClr val="CC99FF"/>
    <a:srgbClr val="FF6600"/>
    <a:srgbClr val="D32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6" d="100"/>
          <a:sy n="96" d="100"/>
        </p:scale>
        <p:origin x="-56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8D8C4-D607-408F-952D-61BC9AB56BC8}" type="datetimeFigureOut">
              <a:rPr lang="en-US" smtClean="0"/>
              <a:t>07/12/19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2AE11-F2AB-4794-B272-318D6AD2A288}" type="slidenum">
              <a:rPr lang="en-US" smtClean="0"/>
              <a:t>‹#›</a:t>
            </a:fld>
            <a:endParaRPr lang="en-US"/>
          </a:p>
        </p:txBody>
      </p:sp>
    </p:spTree>
    <p:extLst>
      <p:ext uri="{BB962C8B-B14F-4D97-AF65-F5344CB8AC3E}">
        <p14:creationId xmlns:p14="http://schemas.microsoft.com/office/powerpoint/2010/main" val="86275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906F05-BC54-4C0B-B0A6-ED5A850F0AA7}" type="datetimeFigureOut">
              <a:rPr lang="en-US" smtClean="0"/>
              <a:pPr/>
              <a:t>07/12/19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220118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06F05-BC54-4C0B-B0A6-ED5A850F0AA7}" type="datetimeFigureOut">
              <a:rPr lang="en-US" smtClean="0"/>
              <a:pPr/>
              <a:t>07/12/19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177974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06F05-BC54-4C0B-B0A6-ED5A850F0AA7}" type="datetimeFigureOut">
              <a:rPr lang="en-US" smtClean="0"/>
              <a:pPr/>
              <a:t>07/12/19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279105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06F05-BC54-4C0B-B0A6-ED5A850F0AA7}" type="datetimeFigureOut">
              <a:rPr lang="en-US" smtClean="0"/>
              <a:pPr/>
              <a:t>07/12/19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377729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06F05-BC54-4C0B-B0A6-ED5A850F0AA7}" type="datetimeFigureOut">
              <a:rPr lang="en-US" smtClean="0"/>
              <a:pPr/>
              <a:t>07/12/19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223674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906F05-BC54-4C0B-B0A6-ED5A850F0AA7}" type="datetimeFigureOut">
              <a:rPr lang="en-US" smtClean="0"/>
              <a:pPr/>
              <a:t>07/12/19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138573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906F05-BC54-4C0B-B0A6-ED5A850F0AA7}" type="datetimeFigureOut">
              <a:rPr lang="en-US" smtClean="0"/>
              <a:pPr/>
              <a:t>07/12/19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354924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906F05-BC54-4C0B-B0A6-ED5A850F0AA7}" type="datetimeFigureOut">
              <a:rPr lang="en-US" smtClean="0"/>
              <a:pPr/>
              <a:t>07/12/19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28352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06F05-BC54-4C0B-B0A6-ED5A850F0AA7}" type="datetimeFigureOut">
              <a:rPr lang="en-US" smtClean="0"/>
              <a:pPr/>
              <a:t>07/12/19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402808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06F05-BC54-4C0B-B0A6-ED5A850F0AA7}" type="datetimeFigureOut">
              <a:rPr lang="en-US" smtClean="0"/>
              <a:pPr/>
              <a:t>07/12/19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364268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06F05-BC54-4C0B-B0A6-ED5A850F0AA7}" type="datetimeFigureOut">
              <a:rPr lang="en-US" smtClean="0"/>
              <a:pPr/>
              <a:t>07/12/19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AE612-738A-4595-A4BC-9A9B626352AF}" type="slidenum">
              <a:rPr lang="en-US" smtClean="0"/>
              <a:pPr/>
              <a:t>‹#›</a:t>
            </a:fld>
            <a:endParaRPr lang="en-US"/>
          </a:p>
        </p:txBody>
      </p:sp>
    </p:spTree>
    <p:extLst>
      <p:ext uri="{BB962C8B-B14F-4D97-AF65-F5344CB8AC3E}">
        <p14:creationId xmlns:p14="http://schemas.microsoft.com/office/powerpoint/2010/main" val="2798969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06F05-BC54-4C0B-B0A6-ED5A850F0AA7}" type="datetimeFigureOut">
              <a:rPr lang="en-US" smtClean="0"/>
              <a:pPr/>
              <a:t>07/12/19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AE612-738A-4595-A4BC-9A9B626352AF}" type="slidenum">
              <a:rPr lang="en-US" smtClean="0"/>
              <a:pPr/>
              <a:t>‹#›</a:t>
            </a:fld>
            <a:endParaRPr lang="en-US"/>
          </a:p>
        </p:txBody>
      </p:sp>
    </p:spTree>
    <p:extLst>
      <p:ext uri="{BB962C8B-B14F-4D97-AF65-F5344CB8AC3E}">
        <p14:creationId xmlns:p14="http://schemas.microsoft.com/office/powerpoint/2010/main" val="231509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4.png"/><Relationship Id="rId5" Type="http://schemas.openxmlformats.org/officeDocument/2006/relationships/image" Target="../media/image18.jpeg"/><Relationship Id="rId6" Type="http://schemas.openxmlformats.org/officeDocument/2006/relationships/image" Target="../media/image12.gif"/><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youtube.com/watch?v=NMFQUtHsWh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niushour.com/" TargetMode="External"/><Relationship Id="rId3" Type="http://schemas.openxmlformats.org/officeDocument/2006/relationships/hyperlink" Target="https://bitly.com/bundles/eduthompson/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asmussena.edublogs.org/files/2013/11/2012-02-05-ALBERT-EINSTEIN-everybody-is-a-genius-2blrrvb.png" TargetMode="Externa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362" name="Picture 2" descr="https://2e31c6ce92745830410f-2a288a7a916836054a29c43306f07189.ssl.cf2.rackcdn.com/qf6JYYQomz_1401664675200.jpg?rasterSignature=dfae47905581ce2c60ea91a62373d1f4&amp;theme=Cinematic&amp;imageFilter=false"/>
          <p:cNvPicPr>
            <a:picLocks noChangeAspect="1" noChangeArrowheads="1"/>
          </p:cNvPicPr>
          <p:nvPr/>
        </p:nvPicPr>
        <p:blipFill>
          <a:blip r:embed="rId2" cstate="print"/>
          <a:srcRect/>
          <a:stretch>
            <a:fillRect/>
          </a:stretch>
        </p:blipFill>
        <p:spPr bwMode="auto">
          <a:xfrm>
            <a:off x="1362476" y="0"/>
            <a:ext cx="9140557" cy="6858000"/>
          </a:xfrm>
          <a:prstGeom prst="rect">
            <a:avLst/>
          </a:prstGeom>
          <a:noFill/>
        </p:spPr>
      </p:pic>
      <p:sp>
        <p:nvSpPr>
          <p:cNvPr id="6" name="Content Placeholder 2"/>
          <p:cNvSpPr txBox="1">
            <a:spLocks/>
          </p:cNvSpPr>
          <p:nvPr/>
        </p:nvSpPr>
        <p:spPr>
          <a:xfrm>
            <a:off x="1409075" y="179882"/>
            <a:ext cx="9129010" cy="951875"/>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Jaime Deming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Jaime1.deming@cms.k12.nc.us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359490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198168"/>
            <a:ext cx="6096000" cy="646331"/>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337544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429"/>
          </a:xfrm>
        </p:spPr>
        <p:txBody>
          <a:bodyPr/>
          <a:lstStyle/>
          <a:p>
            <a:pPr algn="ctr"/>
            <a:r>
              <a:rPr lang="en-US" b="1" dirty="0" smtClean="0">
                <a:latin typeface="Comic Sans MS" pitchFamily="66" charset="0"/>
              </a:rPr>
              <a:t>4. Act</a:t>
            </a:r>
            <a:r>
              <a:rPr lang="en-US" dirty="0" smtClean="0"/>
              <a:t> </a:t>
            </a:r>
            <a:endParaRPr lang="en-US" dirty="0"/>
          </a:p>
        </p:txBody>
      </p:sp>
      <p:sp>
        <p:nvSpPr>
          <p:cNvPr id="3" name="Content Placeholder 2"/>
          <p:cNvSpPr>
            <a:spLocks noGrp="1"/>
          </p:cNvSpPr>
          <p:nvPr>
            <p:ph idx="1"/>
          </p:nvPr>
        </p:nvSpPr>
        <p:spPr>
          <a:xfrm>
            <a:off x="404734" y="629587"/>
            <a:ext cx="11317574" cy="5547376"/>
          </a:xfrm>
        </p:spPr>
        <p:txBody>
          <a:bodyPr/>
          <a:lstStyle/>
          <a:p>
            <a:r>
              <a:rPr lang="en-US" sz="4000" b="1" dirty="0" smtClean="0">
                <a:latin typeface="Comic Sans MS" pitchFamily="66" charset="0"/>
              </a:rPr>
              <a:t>Create your final product.</a:t>
            </a:r>
          </a:p>
          <a:p>
            <a:endParaRPr lang="en-US" sz="4000" b="1" dirty="0" smtClean="0">
              <a:latin typeface="Comic Sans MS" pitchFamily="66" charset="0"/>
            </a:endParaRPr>
          </a:p>
          <a:p>
            <a:endParaRPr lang="en-US" sz="4000" b="1" dirty="0" smtClean="0">
              <a:latin typeface="Comic Sans MS" pitchFamily="66" charset="0"/>
            </a:endParaRPr>
          </a:p>
          <a:p>
            <a:endParaRPr lang="en-US" sz="4000" b="1" dirty="0" smtClean="0">
              <a:latin typeface="Comic Sans MS" pitchFamily="66" charset="0"/>
            </a:endParaRPr>
          </a:p>
          <a:p>
            <a:endParaRPr lang="en-US" dirty="0" smtClean="0">
              <a:latin typeface="Comic Sans MS" pitchFamily="66" charset="0"/>
            </a:endParaRPr>
          </a:p>
          <a:p>
            <a:endParaRPr lang="en-US" dirty="0">
              <a:latin typeface="Comic Sans MS" pitchFamily="66" charset="0"/>
            </a:endParaRPr>
          </a:p>
        </p:txBody>
      </p:sp>
      <p:pic>
        <p:nvPicPr>
          <p:cNvPr id="11266" name="Picture 2" descr="http://www.geno-scape.com/in/sites/all/themes/creative-responsive-theme/images/page/Family-Tree-Ancestry.jpg"/>
          <p:cNvPicPr>
            <a:picLocks noChangeAspect="1" noChangeArrowheads="1"/>
          </p:cNvPicPr>
          <p:nvPr/>
        </p:nvPicPr>
        <p:blipFill>
          <a:blip r:embed="rId2" cstate="print"/>
          <a:srcRect/>
          <a:stretch>
            <a:fillRect/>
          </a:stretch>
        </p:blipFill>
        <p:spPr bwMode="auto">
          <a:xfrm>
            <a:off x="9046526" y="0"/>
            <a:ext cx="3145474" cy="2282617"/>
          </a:xfrm>
          <a:prstGeom prst="rect">
            <a:avLst/>
          </a:prstGeom>
          <a:noFill/>
        </p:spPr>
      </p:pic>
      <p:pic>
        <p:nvPicPr>
          <p:cNvPr id="11268" name="Picture 4" descr="http://wardlandia.wikispaces.com/file/view/brochure4in.jpg/362194094/brochure4in.jpg"/>
          <p:cNvPicPr>
            <a:picLocks noChangeAspect="1" noChangeArrowheads="1"/>
          </p:cNvPicPr>
          <p:nvPr/>
        </p:nvPicPr>
        <p:blipFill>
          <a:blip r:embed="rId3" cstate="print"/>
          <a:srcRect/>
          <a:stretch>
            <a:fillRect/>
          </a:stretch>
        </p:blipFill>
        <p:spPr bwMode="auto">
          <a:xfrm>
            <a:off x="185556" y="1207332"/>
            <a:ext cx="3861790" cy="2383971"/>
          </a:xfrm>
          <a:prstGeom prst="rect">
            <a:avLst/>
          </a:prstGeom>
          <a:noFill/>
        </p:spPr>
      </p:pic>
      <p:pic>
        <p:nvPicPr>
          <p:cNvPr id="6" name="Picture 6" descr="http://partnerwith.weebly.com/uploads/2/4/1/5/24150475/7691543_orig.png"/>
          <p:cNvPicPr>
            <a:picLocks noChangeAspect="1" noChangeArrowheads="1"/>
          </p:cNvPicPr>
          <p:nvPr/>
        </p:nvPicPr>
        <p:blipFill>
          <a:blip r:embed="rId4" cstate="print"/>
          <a:srcRect/>
          <a:stretch>
            <a:fillRect/>
          </a:stretch>
        </p:blipFill>
        <p:spPr bwMode="auto">
          <a:xfrm>
            <a:off x="9019759" y="3286777"/>
            <a:ext cx="3172241" cy="1547874"/>
          </a:xfrm>
          <a:prstGeom prst="rect">
            <a:avLst/>
          </a:prstGeom>
          <a:noFill/>
        </p:spPr>
      </p:pic>
      <p:pic>
        <p:nvPicPr>
          <p:cNvPr id="11270" name="Picture 6" descr="https://s-media-cache-ak0.pinimg.com/736x/73/8f/c2/738fc2589a22ec31916af4b87af25554.jpg"/>
          <p:cNvPicPr>
            <a:picLocks noChangeAspect="1" noChangeArrowheads="1"/>
          </p:cNvPicPr>
          <p:nvPr/>
        </p:nvPicPr>
        <p:blipFill>
          <a:blip r:embed="rId5" cstate="print"/>
          <a:srcRect/>
          <a:stretch>
            <a:fillRect/>
          </a:stretch>
        </p:blipFill>
        <p:spPr bwMode="auto">
          <a:xfrm>
            <a:off x="5072349" y="4078229"/>
            <a:ext cx="3786838" cy="2479968"/>
          </a:xfrm>
          <a:prstGeom prst="rect">
            <a:avLst/>
          </a:prstGeom>
          <a:noFill/>
        </p:spPr>
      </p:pic>
      <p:sp>
        <p:nvSpPr>
          <p:cNvPr id="8" name="TextBox 7"/>
          <p:cNvSpPr txBox="1"/>
          <p:nvPr/>
        </p:nvSpPr>
        <p:spPr>
          <a:xfrm>
            <a:off x="8739266" y="2218544"/>
            <a:ext cx="3452734" cy="923330"/>
          </a:xfrm>
          <a:prstGeom prst="rect">
            <a:avLst/>
          </a:prstGeom>
          <a:noFill/>
        </p:spPr>
        <p:txBody>
          <a:bodyPr wrap="square" rtlCol="0">
            <a:spAutoFit/>
          </a:bodyPr>
          <a:lstStyle/>
          <a:p>
            <a:pPr algn="ctr"/>
            <a:r>
              <a:rPr lang="en-US" dirty="0" smtClean="0"/>
              <a:t>A </a:t>
            </a:r>
            <a:r>
              <a:rPr lang="en-US" dirty="0" smtClean="0"/>
              <a:t>student that wanted to know his family history created a family tree using ancestry.com</a:t>
            </a:r>
            <a:endParaRPr lang="en-US" dirty="0"/>
          </a:p>
        </p:txBody>
      </p:sp>
      <p:sp>
        <p:nvSpPr>
          <p:cNvPr id="9" name="TextBox 8"/>
          <p:cNvSpPr txBox="1"/>
          <p:nvPr/>
        </p:nvSpPr>
        <p:spPr>
          <a:xfrm>
            <a:off x="9054058" y="4961745"/>
            <a:ext cx="3137941" cy="1200329"/>
          </a:xfrm>
          <a:prstGeom prst="rect">
            <a:avLst/>
          </a:prstGeom>
          <a:noFill/>
        </p:spPr>
        <p:txBody>
          <a:bodyPr wrap="square" rtlCol="0">
            <a:spAutoFit/>
          </a:bodyPr>
          <a:lstStyle/>
          <a:p>
            <a:r>
              <a:rPr lang="en-US" dirty="0" smtClean="0"/>
              <a:t>One student created </a:t>
            </a:r>
            <a:r>
              <a:rPr lang="en-US" dirty="0" smtClean="0"/>
              <a:t>a Weebly website teaching others the negative affects of child abuse and trying to put an end to it</a:t>
            </a:r>
            <a:endParaRPr lang="en-US" dirty="0"/>
          </a:p>
        </p:txBody>
      </p:sp>
      <p:sp>
        <p:nvSpPr>
          <p:cNvPr id="10" name="TextBox 9"/>
          <p:cNvSpPr txBox="1"/>
          <p:nvPr/>
        </p:nvSpPr>
        <p:spPr>
          <a:xfrm>
            <a:off x="194872" y="3597639"/>
            <a:ext cx="2578308" cy="1754326"/>
          </a:xfrm>
          <a:prstGeom prst="rect">
            <a:avLst/>
          </a:prstGeom>
          <a:noFill/>
        </p:spPr>
        <p:txBody>
          <a:bodyPr wrap="square" rtlCol="0">
            <a:spAutoFit/>
          </a:bodyPr>
          <a:lstStyle/>
          <a:p>
            <a:r>
              <a:rPr lang="en-US" dirty="0" smtClean="0"/>
              <a:t>A </a:t>
            </a:r>
            <a:r>
              <a:rPr lang="en-US" dirty="0" smtClean="0"/>
              <a:t>student that wanted to know the best place to take a family vacation created a brochure of the place they thought was best</a:t>
            </a:r>
            <a:endParaRPr lang="en-US" dirty="0"/>
          </a:p>
        </p:txBody>
      </p:sp>
      <p:sp>
        <p:nvSpPr>
          <p:cNvPr id="11" name="TextBox 10"/>
          <p:cNvSpPr txBox="1"/>
          <p:nvPr/>
        </p:nvSpPr>
        <p:spPr>
          <a:xfrm>
            <a:off x="4706909" y="2128604"/>
            <a:ext cx="2218547" cy="1754326"/>
          </a:xfrm>
          <a:prstGeom prst="rect">
            <a:avLst/>
          </a:prstGeom>
          <a:noFill/>
        </p:spPr>
        <p:txBody>
          <a:bodyPr wrap="square" rtlCol="0">
            <a:spAutoFit/>
          </a:bodyPr>
          <a:lstStyle/>
          <a:p>
            <a:pPr algn="ctr"/>
            <a:r>
              <a:rPr lang="en-US" dirty="0"/>
              <a:t>A</a:t>
            </a:r>
            <a:r>
              <a:rPr lang="en-US" dirty="0" smtClean="0"/>
              <a:t> </a:t>
            </a:r>
            <a:r>
              <a:rPr lang="en-US" dirty="0" smtClean="0"/>
              <a:t>student that wanted to learn more about Mexico created a tri-fold poster board teaching others about Mexico</a:t>
            </a:r>
            <a:endParaRPr lang="en-US" dirty="0"/>
          </a:p>
        </p:txBody>
      </p:sp>
      <p:pic>
        <p:nvPicPr>
          <p:cNvPr id="12" name="Picture 2" descr="film clipart"/>
          <p:cNvPicPr>
            <a:picLocks noChangeAspect="1" noChangeArrowheads="1"/>
          </p:cNvPicPr>
          <p:nvPr/>
        </p:nvPicPr>
        <p:blipFill>
          <a:blip r:embed="rId6" cstate="print"/>
          <a:srcRect/>
          <a:stretch>
            <a:fillRect/>
          </a:stretch>
        </p:blipFill>
        <p:spPr bwMode="auto">
          <a:xfrm>
            <a:off x="7230934" y="243226"/>
            <a:ext cx="1643243" cy="1738781"/>
          </a:xfrm>
          <a:prstGeom prst="rect">
            <a:avLst/>
          </a:prstGeom>
          <a:noFill/>
        </p:spPr>
      </p:pic>
      <p:sp>
        <p:nvSpPr>
          <p:cNvPr id="13" name="TextBox 12"/>
          <p:cNvSpPr txBox="1"/>
          <p:nvPr/>
        </p:nvSpPr>
        <p:spPr>
          <a:xfrm>
            <a:off x="7075358" y="1963711"/>
            <a:ext cx="1753849" cy="2031325"/>
          </a:xfrm>
          <a:prstGeom prst="rect">
            <a:avLst/>
          </a:prstGeom>
          <a:noFill/>
        </p:spPr>
        <p:txBody>
          <a:bodyPr wrap="square" rtlCol="0">
            <a:spAutoFit/>
          </a:bodyPr>
          <a:lstStyle/>
          <a:p>
            <a:pPr algn="ctr"/>
            <a:r>
              <a:rPr lang="en-US" dirty="0"/>
              <a:t>A</a:t>
            </a:r>
            <a:r>
              <a:rPr lang="en-US" dirty="0" smtClean="0"/>
              <a:t> </a:t>
            </a:r>
            <a:r>
              <a:rPr lang="en-US" dirty="0" smtClean="0"/>
              <a:t>student who wanted to know how to use sign language created a video teaching other how to use it </a:t>
            </a:r>
            <a:endParaRPr lang="en-US" dirty="0"/>
          </a:p>
        </p:txBody>
      </p:sp>
      <p:pic>
        <p:nvPicPr>
          <p:cNvPr id="11272" name="Picture 8" descr="https://www.novell.com/promo/img/2013/technology_through_years.png"/>
          <p:cNvPicPr>
            <a:picLocks noChangeAspect="1" noChangeArrowheads="1"/>
          </p:cNvPicPr>
          <p:nvPr/>
        </p:nvPicPr>
        <p:blipFill>
          <a:blip r:embed="rId7" cstate="print"/>
          <a:srcRect/>
          <a:stretch>
            <a:fillRect/>
          </a:stretch>
        </p:blipFill>
        <p:spPr bwMode="auto">
          <a:xfrm>
            <a:off x="0" y="5245513"/>
            <a:ext cx="3247192" cy="1612487"/>
          </a:xfrm>
          <a:prstGeom prst="rect">
            <a:avLst/>
          </a:prstGeom>
          <a:noFill/>
        </p:spPr>
      </p:pic>
      <p:sp>
        <p:nvSpPr>
          <p:cNvPr id="15" name="TextBox 14"/>
          <p:cNvSpPr txBox="1"/>
          <p:nvPr/>
        </p:nvSpPr>
        <p:spPr>
          <a:xfrm>
            <a:off x="3237875" y="3887956"/>
            <a:ext cx="1858780" cy="2970044"/>
          </a:xfrm>
          <a:prstGeom prst="rect">
            <a:avLst/>
          </a:prstGeom>
          <a:noFill/>
        </p:spPr>
        <p:txBody>
          <a:bodyPr wrap="square" rtlCol="0">
            <a:spAutoFit/>
          </a:bodyPr>
          <a:lstStyle/>
          <a:p>
            <a:r>
              <a:rPr lang="en-US" sz="1700" dirty="0"/>
              <a:t>A</a:t>
            </a:r>
            <a:r>
              <a:rPr lang="en-US" sz="1700" dirty="0" smtClean="0"/>
              <a:t> </a:t>
            </a:r>
            <a:r>
              <a:rPr lang="en-US" sz="1700" dirty="0" smtClean="0"/>
              <a:t>student who wondered how technology has changed over time created a timeline and brought some examples into class to demonstrate how they work during his presentation.  </a:t>
            </a:r>
            <a:endParaRPr lang="en-US" sz="1700" dirty="0"/>
          </a:p>
        </p:txBody>
      </p:sp>
    </p:spTree>
    <p:extLst>
      <p:ext uri="{BB962C8B-B14F-4D97-AF65-F5344CB8AC3E}">
        <p14:creationId xmlns:p14="http://schemas.microsoft.com/office/powerpoint/2010/main" val="1283153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86018"/>
            <a:ext cx="9404723" cy="1400530"/>
          </a:xfrm>
        </p:spPr>
        <p:txBody>
          <a:bodyPr/>
          <a:lstStyle/>
          <a:p>
            <a:r>
              <a:rPr lang="en-US" sz="5400" u="sng" dirty="0" smtClean="0"/>
              <a:t>Product Ideas</a:t>
            </a:r>
            <a:endParaRPr lang="en-US" sz="5400" u="sng" dirty="0"/>
          </a:p>
        </p:txBody>
      </p:sp>
      <p:sp>
        <p:nvSpPr>
          <p:cNvPr id="3" name="Content Placeholder 2"/>
          <p:cNvSpPr>
            <a:spLocks noGrp="1"/>
          </p:cNvSpPr>
          <p:nvPr>
            <p:ph idx="1"/>
          </p:nvPr>
        </p:nvSpPr>
        <p:spPr>
          <a:xfrm>
            <a:off x="646110" y="1417918"/>
            <a:ext cx="10898189" cy="5300382"/>
          </a:xfrm>
        </p:spPr>
        <p:txBody>
          <a:bodyPr numCol="2">
            <a:noAutofit/>
          </a:bodyPr>
          <a:lstStyle/>
          <a:p>
            <a:r>
              <a:rPr lang="en-US" sz="4000" dirty="0" smtClean="0"/>
              <a:t>Website</a:t>
            </a:r>
          </a:p>
          <a:p>
            <a:r>
              <a:rPr lang="en-US" sz="4000" dirty="0" smtClean="0"/>
              <a:t>Podcast</a:t>
            </a:r>
          </a:p>
          <a:p>
            <a:r>
              <a:rPr lang="en-US" sz="4000" dirty="0" smtClean="0"/>
              <a:t>Mural</a:t>
            </a:r>
          </a:p>
          <a:p>
            <a:r>
              <a:rPr lang="en-US" sz="4000" dirty="0" smtClean="0"/>
              <a:t>Brochure</a:t>
            </a:r>
          </a:p>
          <a:p>
            <a:r>
              <a:rPr lang="en-US" sz="4000" dirty="0" smtClean="0"/>
              <a:t>Infographic</a:t>
            </a:r>
          </a:p>
          <a:p>
            <a:r>
              <a:rPr lang="en-US" sz="4000" dirty="0" smtClean="0"/>
              <a:t>App for phones</a:t>
            </a:r>
          </a:p>
          <a:p>
            <a:r>
              <a:rPr lang="en-US" sz="4000" dirty="0" smtClean="0"/>
              <a:t>Play</a:t>
            </a:r>
          </a:p>
          <a:p>
            <a:endParaRPr lang="en-US" sz="4000" dirty="0" smtClean="0"/>
          </a:p>
          <a:p>
            <a:r>
              <a:rPr lang="en-US" sz="4000" dirty="0" smtClean="0"/>
              <a:t>Songs</a:t>
            </a:r>
          </a:p>
          <a:p>
            <a:r>
              <a:rPr lang="en-US" sz="4000" dirty="0" smtClean="0"/>
              <a:t>Physical Model</a:t>
            </a:r>
          </a:p>
          <a:p>
            <a:r>
              <a:rPr lang="en-US" sz="4000" dirty="0" smtClean="0"/>
              <a:t>Blueprints</a:t>
            </a:r>
          </a:p>
          <a:p>
            <a:r>
              <a:rPr lang="en-US" sz="4000" dirty="0" smtClean="0"/>
              <a:t>Edible model</a:t>
            </a:r>
          </a:p>
          <a:p>
            <a:r>
              <a:rPr lang="en-US" sz="4000" dirty="0" smtClean="0"/>
              <a:t>Awareness Program for an organization</a:t>
            </a:r>
          </a:p>
          <a:p>
            <a:endParaRPr lang="en-US" sz="4000" dirty="0"/>
          </a:p>
        </p:txBody>
      </p:sp>
    </p:spTree>
    <p:extLst>
      <p:ext uri="{BB962C8B-B14F-4D97-AF65-F5344CB8AC3E}">
        <p14:creationId xmlns:p14="http://schemas.microsoft.com/office/powerpoint/2010/main" val="11667091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54" y="1061127"/>
            <a:ext cx="11332564" cy="4351338"/>
          </a:xfrm>
        </p:spPr>
        <p:txBody>
          <a:bodyPr>
            <a:normAutofit fontScale="92500" lnSpcReduction="10000"/>
          </a:bodyPr>
          <a:lstStyle/>
          <a:p>
            <a:r>
              <a:rPr lang="en-US" dirty="0" smtClean="0">
                <a:latin typeface="Comic Sans MS" pitchFamily="66" charset="0"/>
              </a:rPr>
              <a:t>Students must share their new learning with the class. </a:t>
            </a:r>
          </a:p>
          <a:p>
            <a:endParaRPr lang="en-US" dirty="0" smtClean="0">
              <a:latin typeface="Comic Sans MS" pitchFamily="66" charset="0"/>
            </a:endParaRPr>
          </a:p>
          <a:p>
            <a:r>
              <a:rPr lang="en-US" dirty="0" smtClean="0">
                <a:latin typeface="Comic Sans MS" pitchFamily="66" charset="0"/>
              </a:rPr>
              <a:t>Things you could do to share their projects…</a:t>
            </a:r>
          </a:p>
          <a:p>
            <a:pPr>
              <a:buNone/>
            </a:pPr>
            <a:endParaRPr lang="en-US" dirty="0" smtClean="0">
              <a:latin typeface="Comic Sans MS" pitchFamily="66" charset="0"/>
            </a:endParaRPr>
          </a:p>
          <a:p>
            <a:pPr lvl="1"/>
            <a:r>
              <a:rPr lang="en-US" sz="2800" dirty="0" smtClean="0">
                <a:latin typeface="Comic Sans MS" pitchFamily="66" charset="0"/>
              </a:rPr>
              <a:t>Invite other classes in</a:t>
            </a:r>
          </a:p>
          <a:p>
            <a:pPr lvl="1">
              <a:buNone/>
            </a:pPr>
            <a:endParaRPr lang="en-US" sz="2800" dirty="0" smtClean="0">
              <a:latin typeface="Comic Sans MS" pitchFamily="66" charset="0"/>
            </a:endParaRPr>
          </a:p>
          <a:p>
            <a:pPr lvl="1"/>
            <a:r>
              <a:rPr lang="en-US" sz="2800" dirty="0" smtClean="0">
                <a:latin typeface="Comic Sans MS" pitchFamily="66" charset="0"/>
              </a:rPr>
              <a:t>Invite their parents</a:t>
            </a:r>
          </a:p>
          <a:p>
            <a:pPr lvl="1"/>
            <a:endParaRPr lang="en-US" sz="2800" dirty="0" smtClean="0">
              <a:latin typeface="Comic Sans MS" pitchFamily="66" charset="0"/>
            </a:endParaRPr>
          </a:p>
          <a:p>
            <a:pPr lvl="1"/>
            <a:r>
              <a:rPr lang="en-US" sz="2800" dirty="0" smtClean="0">
                <a:latin typeface="Comic Sans MS" pitchFamily="66" charset="0"/>
              </a:rPr>
              <a:t>Make it a celebration with just </a:t>
            </a:r>
          </a:p>
          <a:p>
            <a:pPr lvl="1">
              <a:buNone/>
            </a:pPr>
            <a:r>
              <a:rPr lang="en-US" sz="2800" dirty="0" smtClean="0">
                <a:latin typeface="Comic Sans MS" pitchFamily="66" charset="0"/>
              </a:rPr>
              <a:t>your class!</a:t>
            </a:r>
          </a:p>
          <a:p>
            <a:pPr lvl="1">
              <a:buNone/>
            </a:pPr>
            <a:endParaRPr lang="en-US" sz="2800" dirty="0" smtClean="0">
              <a:latin typeface="Comic Sans MS" pitchFamily="66" charset="0"/>
            </a:endParaRPr>
          </a:p>
          <a:p>
            <a:pPr lvl="1">
              <a:buNone/>
            </a:pPr>
            <a:endParaRPr lang="en-US" sz="2800" dirty="0" smtClean="0">
              <a:latin typeface="Comic Sans MS" pitchFamily="66" charset="0"/>
            </a:endParaRPr>
          </a:p>
          <a:p>
            <a:pPr lvl="1"/>
            <a:endParaRPr lang="en-US" sz="2000" dirty="0">
              <a:latin typeface="Comic Sans MS" pitchFamily="66" charset="0"/>
            </a:endParaRPr>
          </a:p>
        </p:txBody>
      </p:sp>
      <p:sp>
        <p:nvSpPr>
          <p:cNvPr id="4" name="Rectangle 3"/>
          <p:cNvSpPr/>
          <p:nvPr/>
        </p:nvSpPr>
        <p:spPr>
          <a:xfrm>
            <a:off x="524656" y="197743"/>
            <a:ext cx="11302583" cy="1323439"/>
          </a:xfrm>
          <a:prstGeom prst="rect">
            <a:avLst/>
          </a:prstGeom>
        </p:spPr>
        <p:txBody>
          <a:bodyPr wrap="square">
            <a:spAutoFit/>
          </a:bodyPr>
          <a:lstStyle/>
          <a:p>
            <a:pPr algn="ctr">
              <a:buNone/>
            </a:pPr>
            <a:r>
              <a:rPr lang="en-US" sz="4000" b="1" dirty="0" smtClean="0">
                <a:latin typeface="Comic Sans MS" pitchFamily="66" charset="0"/>
              </a:rPr>
              <a:t>5. Share</a:t>
            </a:r>
          </a:p>
          <a:p>
            <a:endParaRPr lang="en-US" sz="4000" b="1" dirty="0" smtClean="0">
              <a:latin typeface="Comic Sans MS" pitchFamily="66" charset="0"/>
            </a:endParaRPr>
          </a:p>
        </p:txBody>
      </p:sp>
      <p:pic>
        <p:nvPicPr>
          <p:cNvPr id="32770" name="Picture 2" descr="http://www.slate.com/content/dam/slate/articles/double_x/doublex/2012/06/120611_DX_elementaryschoolartclassEX.jpg.CROP.rectangle3-large.jpg"/>
          <p:cNvPicPr>
            <a:picLocks noChangeAspect="1" noChangeArrowheads="1"/>
          </p:cNvPicPr>
          <p:nvPr/>
        </p:nvPicPr>
        <p:blipFill>
          <a:blip r:embed="rId2" cstate="print"/>
          <a:srcRect/>
          <a:stretch>
            <a:fillRect/>
          </a:stretch>
        </p:blipFill>
        <p:spPr bwMode="auto">
          <a:xfrm>
            <a:off x="7066040" y="3490287"/>
            <a:ext cx="4753340" cy="289552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239" y="0"/>
            <a:ext cx="10515600" cy="1325563"/>
          </a:xfrm>
        </p:spPr>
        <p:txBody>
          <a:bodyPr/>
          <a:lstStyle/>
          <a:p>
            <a:pPr algn="ctr"/>
            <a:r>
              <a:rPr lang="en-US" dirty="0" smtClean="0">
                <a:latin typeface="Comic Sans MS" pitchFamily="66" charset="0"/>
              </a:rPr>
              <a:t>Keeping Track of Students’ Progress</a:t>
            </a:r>
            <a:endParaRPr lang="en-US" dirty="0">
              <a:latin typeface="Comic Sans MS" pitchFamily="66" charset="0"/>
            </a:endParaRPr>
          </a:p>
        </p:txBody>
      </p:sp>
      <p:sp>
        <p:nvSpPr>
          <p:cNvPr id="3" name="Content Placeholder 2"/>
          <p:cNvSpPr>
            <a:spLocks noGrp="1"/>
          </p:cNvSpPr>
          <p:nvPr>
            <p:ph idx="1"/>
          </p:nvPr>
        </p:nvSpPr>
        <p:spPr>
          <a:xfrm>
            <a:off x="298554" y="1151068"/>
            <a:ext cx="3928672" cy="5429614"/>
          </a:xfrm>
        </p:spPr>
        <p:txBody>
          <a:bodyPr>
            <a:normAutofit/>
          </a:bodyPr>
          <a:lstStyle/>
          <a:p>
            <a:r>
              <a:rPr lang="en-US" dirty="0" smtClean="0">
                <a:latin typeface="Comic Sans MS" pitchFamily="66" charset="0"/>
              </a:rPr>
              <a:t>This is displayed on my Smart Board during every Genius Hour. Students know each stage of the design model process. They move their name to whatever stage they are at. This makes it easy for me to keep track of their progress. </a:t>
            </a:r>
            <a:endParaRPr lang="en-US" dirty="0">
              <a:latin typeface="Comic Sans MS" pitchFamily="66" charset="0"/>
            </a:endParaRPr>
          </a:p>
        </p:txBody>
      </p:sp>
      <p:pic>
        <p:nvPicPr>
          <p:cNvPr id="2050" name="Picture 2" descr="C:\Users\jaime1.deming\AppData\Local\Microsoft\Windows\Temporary Internet Files\Content.IE5\J17I1Y0C\IMG_1211[1].JPG"/>
          <p:cNvPicPr>
            <a:picLocks noChangeAspect="1" noChangeArrowheads="1"/>
          </p:cNvPicPr>
          <p:nvPr/>
        </p:nvPicPr>
        <p:blipFill>
          <a:blip r:embed="rId2" cstate="print"/>
          <a:srcRect/>
          <a:stretch>
            <a:fillRect/>
          </a:stretch>
        </p:blipFill>
        <p:spPr bwMode="auto">
          <a:xfrm rot="10800000">
            <a:off x="4452076" y="1334122"/>
            <a:ext cx="7015399" cy="52615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b="1" dirty="0" smtClean="0">
                <a:latin typeface="Comic Sans MS" pitchFamily="66" charset="0"/>
              </a:rPr>
              <a:t>Genius Hour Rules</a:t>
            </a:r>
            <a:endParaRPr lang="en-US" b="1" dirty="0">
              <a:latin typeface="Comic Sans MS" pitchFamily="66" charset="0"/>
            </a:endParaRPr>
          </a:p>
        </p:txBody>
      </p:sp>
      <p:sp>
        <p:nvSpPr>
          <p:cNvPr id="3" name="Content Placeholder 2"/>
          <p:cNvSpPr>
            <a:spLocks noGrp="1"/>
          </p:cNvSpPr>
          <p:nvPr>
            <p:ph idx="1"/>
          </p:nvPr>
        </p:nvSpPr>
        <p:spPr>
          <a:xfrm>
            <a:off x="179885" y="944380"/>
            <a:ext cx="10028418" cy="5913619"/>
          </a:xfrm>
        </p:spPr>
        <p:txBody>
          <a:bodyPr>
            <a:normAutofit fontScale="85000" lnSpcReduction="20000"/>
          </a:bodyPr>
          <a:lstStyle/>
          <a:p>
            <a:pPr algn="ctr">
              <a:buNone/>
            </a:pPr>
            <a:r>
              <a:rPr lang="en-US" sz="3600" b="1" dirty="0" smtClean="0">
                <a:solidFill>
                  <a:schemeClr val="bg1"/>
                </a:solidFill>
                <a:latin typeface="Comic Sans MS" pitchFamily="66" charset="0"/>
              </a:rPr>
              <a:t>3 Basic Rules:</a:t>
            </a:r>
          </a:p>
          <a:p>
            <a:r>
              <a:rPr lang="en-US" dirty="0" smtClean="0">
                <a:solidFill>
                  <a:schemeClr val="bg1"/>
                </a:solidFill>
                <a:latin typeface="Comic Sans MS" pitchFamily="66" charset="0"/>
              </a:rPr>
              <a:t>Must begin with a question that requires research</a:t>
            </a:r>
          </a:p>
          <a:p>
            <a:r>
              <a:rPr lang="en-US" dirty="0" smtClean="0">
                <a:solidFill>
                  <a:schemeClr val="bg1"/>
                </a:solidFill>
                <a:latin typeface="Comic Sans MS" pitchFamily="66" charset="0"/>
              </a:rPr>
              <a:t>You must not be able to Google your question and get an answer right away</a:t>
            </a:r>
          </a:p>
          <a:p>
            <a:r>
              <a:rPr lang="en-US" dirty="0" smtClean="0">
                <a:solidFill>
                  <a:schemeClr val="bg1"/>
                </a:solidFill>
                <a:latin typeface="Comic Sans MS" pitchFamily="66" charset="0"/>
              </a:rPr>
              <a:t>You must share your findings with others</a:t>
            </a:r>
          </a:p>
          <a:p>
            <a:r>
              <a:rPr lang="en-US" dirty="0" smtClean="0">
                <a:latin typeface="Comic Sans MS" pitchFamily="66" charset="0"/>
              </a:rPr>
              <a:t>You must work the entire time</a:t>
            </a:r>
          </a:p>
          <a:p>
            <a:r>
              <a:rPr lang="en-US" dirty="0" smtClean="0">
                <a:latin typeface="Comic Sans MS" pitchFamily="66" charset="0"/>
              </a:rPr>
              <a:t>You must turn in your Genius Hour Log at the end of each Genius Hour.</a:t>
            </a:r>
          </a:p>
          <a:p>
            <a:r>
              <a:rPr lang="en-US" dirty="0" smtClean="0">
                <a:latin typeface="Comic Sans MS" pitchFamily="66" charset="0"/>
              </a:rPr>
              <a:t>If you need materials from home, you must bring them</a:t>
            </a:r>
          </a:p>
          <a:p>
            <a:r>
              <a:rPr lang="en-US" dirty="0" smtClean="0">
                <a:latin typeface="Comic Sans MS" pitchFamily="66" charset="0"/>
              </a:rPr>
              <a:t>You must take notes as you are researching</a:t>
            </a:r>
          </a:p>
          <a:p>
            <a:r>
              <a:rPr lang="en-US" dirty="0" smtClean="0">
                <a:latin typeface="Comic Sans MS" pitchFamily="66" charset="0"/>
              </a:rPr>
              <a:t>If </a:t>
            </a:r>
            <a:r>
              <a:rPr lang="en-US" dirty="0" smtClean="0">
                <a:latin typeface="Comic Sans MS" pitchFamily="66" charset="0"/>
              </a:rPr>
              <a:t>I have to warn you twice, your Genius Hour is over</a:t>
            </a:r>
          </a:p>
          <a:p>
            <a:r>
              <a:rPr lang="en-US" dirty="0" smtClean="0">
                <a:latin typeface="Comic Sans MS" pitchFamily="66" charset="0"/>
              </a:rPr>
              <a:t>Your project is due on the due date, regardless how many Genius Hours you miss</a:t>
            </a:r>
          </a:p>
          <a:p>
            <a:r>
              <a:rPr lang="en-US" dirty="0" smtClean="0">
                <a:latin typeface="Comic Sans MS" pitchFamily="66" charset="0"/>
              </a:rPr>
              <a:t>Clean up all materials at the end of Genius Hour</a:t>
            </a:r>
          </a:p>
          <a:p>
            <a:r>
              <a:rPr lang="en-US" dirty="0" smtClean="0">
                <a:latin typeface="Comic Sans MS" pitchFamily="66" charset="0"/>
              </a:rPr>
              <a:t>Your project must contain a bibliography</a:t>
            </a:r>
          </a:p>
          <a:p>
            <a:endParaRPr lang="en-US" dirty="0">
              <a:latin typeface="Comic Sans MS" pitchFamily="66" charset="0"/>
            </a:endParaRPr>
          </a:p>
        </p:txBody>
      </p:sp>
      <p:pic>
        <p:nvPicPr>
          <p:cNvPr id="9218" name="Picture 2" descr="http://thiselementarylife.weebly.com/uploads/1/9/0/5/19056115/6384515.jpg?305"/>
          <p:cNvPicPr>
            <a:picLocks noChangeAspect="1" noChangeArrowheads="1"/>
          </p:cNvPicPr>
          <p:nvPr/>
        </p:nvPicPr>
        <p:blipFill>
          <a:blip r:embed="rId2" cstate="print"/>
          <a:srcRect/>
          <a:stretch>
            <a:fillRect/>
          </a:stretch>
        </p:blipFill>
        <p:spPr bwMode="auto">
          <a:xfrm>
            <a:off x="9974133" y="217617"/>
            <a:ext cx="1987386" cy="2645504"/>
          </a:xfrm>
          <a:prstGeom prst="rect">
            <a:avLst/>
          </a:prstGeom>
          <a:noFill/>
        </p:spPr>
      </p:pic>
    </p:spTree>
    <p:extLst>
      <p:ext uri="{BB962C8B-B14F-4D97-AF65-F5344CB8AC3E}">
        <p14:creationId xmlns:p14="http://schemas.microsoft.com/office/powerpoint/2010/main" val="12793514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8" y="3728"/>
            <a:ext cx="9404723" cy="1400530"/>
          </a:xfrm>
        </p:spPr>
        <p:txBody>
          <a:bodyPr>
            <a:normAutofit fontScale="90000"/>
          </a:bodyPr>
          <a:lstStyle/>
          <a:p>
            <a:r>
              <a:rPr lang="en-US" sz="5400" u="sng" dirty="0"/>
              <a:t>Genius Hour Rules</a:t>
            </a:r>
            <a:r>
              <a:rPr lang="en-US" dirty="0"/>
              <a:t/>
            </a:r>
            <a:br>
              <a:rPr lang="en-US" dirty="0"/>
            </a:br>
            <a:endParaRPr lang="en-US" dirty="0"/>
          </a:p>
        </p:txBody>
      </p:sp>
      <p:sp>
        <p:nvSpPr>
          <p:cNvPr id="3" name="Content Placeholder 2"/>
          <p:cNvSpPr>
            <a:spLocks noGrp="1"/>
          </p:cNvSpPr>
          <p:nvPr>
            <p:ph idx="1"/>
          </p:nvPr>
        </p:nvSpPr>
        <p:spPr>
          <a:xfrm>
            <a:off x="228600" y="1404258"/>
            <a:ext cx="9095014" cy="5127172"/>
          </a:xfrm>
        </p:spPr>
        <p:txBody>
          <a:bodyPr>
            <a:normAutofit/>
          </a:bodyPr>
          <a:lstStyle/>
          <a:p>
            <a:pPr lvl="0" fontAlgn="base"/>
            <a:r>
              <a:rPr lang="en-US" sz="2400" dirty="0" smtClean="0"/>
              <a:t>You </a:t>
            </a:r>
            <a:r>
              <a:rPr lang="en-US" sz="2400" dirty="0"/>
              <a:t>will spend 20% of our class time over the </a:t>
            </a:r>
            <a:r>
              <a:rPr lang="en-US" sz="2400" dirty="0" smtClean="0"/>
              <a:t>second semester working </a:t>
            </a:r>
            <a:r>
              <a:rPr lang="en-US" sz="2400" dirty="0"/>
              <a:t>on what we will call, “Genius Hour”.   </a:t>
            </a:r>
          </a:p>
          <a:p>
            <a:pPr lvl="0" fontAlgn="base"/>
            <a:r>
              <a:rPr lang="en-US" sz="2400" dirty="0"/>
              <a:t>You must work ALONE.  This is about conjuring YOUR inner genius, creativity, passions, and intelligence. </a:t>
            </a:r>
          </a:p>
          <a:p>
            <a:pPr lvl="0" fontAlgn="base"/>
            <a:r>
              <a:rPr lang="en-US" sz="2400" dirty="0"/>
              <a:t>Choose a project that is new to you and something you would not normally do in another academic class. </a:t>
            </a:r>
          </a:p>
          <a:p>
            <a:pPr lvl="0" fontAlgn="base"/>
            <a:r>
              <a:rPr lang="en-US" sz="2400" b="1" dirty="0"/>
              <a:t>You must produce a product, invention or achieve some sort of goal. </a:t>
            </a:r>
          </a:p>
          <a:p>
            <a:pPr lvl="0" fontAlgn="base"/>
            <a:r>
              <a:rPr lang="en-US" sz="2400" dirty="0"/>
              <a:t>If, at any moment, you feel lost, overwhelmed, or uninspired, you must set a meeting with me to find a solution. </a:t>
            </a:r>
          </a:p>
          <a:p>
            <a:pPr lvl="0" fontAlgn="base"/>
            <a:r>
              <a:rPr lang="en-US" sz="2400" dirty="0"/>
              <a:t>FAILURE IS AN OPTION. Simply learning from your mistakes teaches you so much!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614" y="2377621"/>
            <a:ext cx="2868386" cy="2390322"/>
          </a:xfrm>
          <a:prstGeom prst="rect">
            <a:avLst/>
          </a:prstGeom>
        </p:spPr>
      </p:pic>
    </p:spTree>
    <p:extLst>
      <p:ext uri="{BB962C8B-B14F-4D97-AF65-F5344CB8AC3E}">
        <p14:creationId xmlns:p14="http://schemas.microsoft.com/office/powerpoint/2010/main" val="21600641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574279" y="0"/>
            <a:ext cx="8649012" cy="6845207"/>
          </a:xfrm>
          <a:prstGeom prst="rect">
            <a:avLst/>
          </a:prstGeom>
          <a:noFill/>
          <a:ln w="9525">
            <a:noFill/>
            <a:miter lim="800000"/>
            <a:headEnd/>
            <a:tailEnd/>
          </a:ln>
        </p:spPr>
      </p:pic>
      <p:sp>
        <p:nvSpPr>
          <p:cNvPr id="3" name="TextBox 2"/>
          <p:cNvSpPr txBox="1"/>
          <p:nvPr/>
        </p:nvSpPr>
        <p:spPr>
          <a:xfrm>
            <a:off x="2758190" y="2713220"/>
            <a:ext cx="3477718" cy="369332"/>
          </a:xfrm>
          <a:prstGeom prst="rect">
            <a:avLst/>
          </a:prstGeom>
          <a:noFill/>
        </p:spPr>
        <p:txBody>
          <a:bodyPr wrap="square" rtlCol="0">
            <a:spAutoFit/>
          </a:bodyPr>
          <a:lstStyle/>
          <a:p>
            <a:pPr algn="ctr"/>
            <a:r>
              <a:rPr lang="en-US" sz="1400" b="1" dirty="0" smtClean="0">
                <a:latin typeface="Comic Sans MS" pitchFamily="66" charset="0"/>
              </a:rPr>
              <a:t>What is your goal for next time</a:t>
            </a:r>
            <a:r>
              <a:rPr lang="en-US" b="1" dirty="0" smtClean="0">
                <a:latin typeface="Comic Sans MS" pitchFamily="66" charset="0"/>
              </a:rPr>
              <a:t>?</a:t>
            </a:r>
            <a:endParaRPr lang="en-US" b="1"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9862" y="266700"/>
            <a:ext cx="11797259" cy="640392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19" name="Oval 3"/>
          <p:cNvSpPr>
            <a:spLocks noChangeArrowheads="1"/>
          </p:cNvSpPr>
          <p:nvPr/>
        </p:nvSpPr>
        <p:spPr bwMode="auto">
          <a:xfrm>
            <a:off x="3812810" y="2530058"/>
            <a:ext cx="4327525" cy="1489075"/>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437088" y="2713220"/>
            <a:ext cx="3117954" cy="1077218"/>
          </a:xfrm>
          <a:prstGeom prst="rect">
            <a:avLst/>
          </a:prstGeom>
          <a:noFill/>
        </p:spPr>
        <p:txBody>
          <a:bodyPr wrap="square" rtlCol="0">
            <a:spAutoFit/>
          </a:bodyPr>
          <a:lstStyle/>
          <a:p>
            <a:pPr algn="ctr"/>
            <a:r>
              <a:rPr lang="en-US" sz="3200" dirty="0" smtClean="0">
                <a:latin typeface="Comic Sans MS" pitchFamily="66" charset="0"/>
              </a:rPr>
              <a:t>What are your Passions</a:t>
            </a:r>
            <a:r>
              <a:rPr lang="en-US" sz="3200" dirty="0" smtClean="0"/>
              <a:t>?</a:t>
            </a:r>
            <a:endParaRPr lang="en-US" sz="3200" dirty="0"/>
          </a:p>
        </p:txBody>
      </p:sp>
      <p:sp>
        <p:nvSpPr>
          <p:cNvPr id="8" name="TextBox 7"/>
          <p:cNvSpPr txBox="1"/>
          <p:nvPr/>
        </p:nvSpPr>
        <p:spPr>
          <a:xfrm rot="1043653">
            <a:off x="8994098" y="584616"/>
            <a:ext cx="2323476" cy="707886"/>
          </a:xfrm>
          <a:prstGeom prst="rect">
            <a:avLst/>
          </a:prstGeom>
          <a:noFill/>
        </p:spPr>
        <p:txBody>
          <a:bodyPr wrap="square" rtlCol="0">
            <a:spAutoFit/>
          </a:bodyPr>
          <a:lstStyle/>
          <a:p>
            <a:r>
              <a:rPr lang="en-US" sz="4000" dirty="0" smtClean="0">
                <a:solidFill>
                  <a:srgbClr val="00B0F0"/>
                </a:solidFill>
                <a:latin typeface="Agency FB" pitchFamily="34" charset="0"/>
              </a:rPr>
              <a:t>Running</a:t>
            </a:r>
            <a:endParaRPr lang="en-US" sz="4000" dirty="0">
              <a:solidFill>
                <a:srgbClr val="00B0F0"/>
              </a:solidFill>
              <a:latin typeface="Agency FB" pitchFamily="34" charset="0"/>
            </a:endParaRPr>
          </a:p>
        </p:txBody>
      </p:sp>
      <p:sp>
        <p:nvSpPr>
          <p:cNvPr id="9" name="TextBox 8"/>
          <p:cNvSpPr txBox="1"/>
          <p:nvPr/>
        </p:nvSpPr>
        <p:spPr>
          <a:xfrm rot="20361887">
            <a:off x="884420" y="989351"/>
            <a:ext cx="3507698" cy="769441"/>
          </a:xfrm>
          <a:prstGeom prst="rect">
            <a:avLst/>
          </a:prstGeom>
          <a:noFill/>
        </p:spPr>
        <p:txBody>
          <a:bodyPr wrap="square" rtlCol="0">
            <a:spAutoFit/>
          </a:bodyPr>
          <a:lstStyle/>
          <a:p>
            <a:r>
              <a:rPr lang="en-US" sz="4400" b="1" dirty="0" smtClean="0">
                <a:solidFill>
                  <a:srgbClr val="9933FF"/>
                </a:solidFill>
                <a:latin typeface="Batang" pitchFamily="18" charset="-127"/>
                <a:ea typeface="Batang" pitchFamily="18" charset="-127"/>
              </a:rPr>
              <a:t>Traveling</a:t>
            </a:r>
            <a:endParaRPr lang="en-US" sz="4400" b="1" dirty="0">
              <a:solidFill>
                <a:srgbClr val="9933FF"/>
              </a:solidFill>
              <a:latin typeface="Batang" pitchFamily="18" charset="-127"/>
              <a:ea typeface="Batang" pitchFamily="18" charset="-127"/>
            </a:endParaRPr>
          </a:p>
        </p:txBody>
      </p:sp>
      <p:sp>
        <p:nvSpPr>
          <p:cNvPr id="10" name="TextBox 9"/>
          <p:cNvSpPr txBox="1"/>
          <p:nvPr/>
        </p:nvSpPr>
        <p:spPr>
          <a:xfrm rot="1381712">
            <a:off x="4736892" y="1274164"/>
            <a:ext cx="2563318" cy="830997"/>
          </a:xfrm>
          <a:prstGeom prst="rect">
            <a:avLst/>
          </a:prstGeom>
          <a:noFill/>
        </p:spPr>
        <p:txBody>
          <a:bodyPr wrap="square" rtlCol="0">
            <a:spAutoFit/>
          </a:bodyPr>
          <a:lstStyle/>
          <a:p>
            <a:r>
              <a:rPr lang="en-US" sz="4800" dirty="0" smtClean="0">
                <a:solidFill>
                  <a:srgbClr val="FF66CC"/>
                </a:solidFill>
                <a:latin typeface="Broadway" pitchFamily="82" charset="0"/>
              </a:rPr>
              <a:t>Dogs</a:t>
            </a:r>
            <a:endParaRPr lang="en-US" sz="4800" dirty="0">
              <a:solidFill>
                <a:srgbClr val="FF66CC"/>
              </a:solidFill>
              <a:latin typeface="Broadway" pitchFamily="82" charset="0"/>
            </a:endParaRPr>
          </a:p>
        </p:txBody>
      </p:sp>
      <p:sp>
        <p:nvSpPr>
          <p:cNvPr id="11" name="TextBox 10"/>
          <p:cNvSpPr txBox="1"/>
          <p:nvPr/>
        </p:nvSpPr>
        <p:spPr>
          <a:xfrm rot="657140">
            <a:off x="7914807" y="1843791"/>
            <a:ext cx="3162924" cy="923330"/>
          </a:xfrm>
          <a:prstGeom prst="rect">
            <a:avLst/>
          </a:prstGeom>
          <a:noFill/>
        </p:spPr>
        <p:txBody>
          <a:bodyPr wrap="square" rtlCol="0">
            <a:spAutoFit/>
          </a:bodyPr>
          <a:lstStyle/>
          <a:p>
            <a:r>
              <a:rPr lang="en-US" sz="5400" dirty="0" smtClean="0">
                <a:solidFill>
                  <a:srgbClr val="FF0000"/>
                </a:solidFill>
                <a:latin typeface="Georgia" pitchFamily="18" charset="0"/>
              </a:rPr>
              <a:t>Cooking</a:t>
            </a:r>
            <a:endParaRPr lang="en-US" sz="5400" dirty="0">
              <a:solidFill>
                <a:srgbClr val="FF0000"/>
              </a:solidFill>
              <a:latin typeface="Georgia" pitchFamily="18" charset="0"/>
            </a:endParaRPr>
          </a:p>
        </p:txBody>
      </p:sp>
      <p:sp>
        <p:nvSpPr>
          <p:cNvPr id="12" name="TextBox 11"/>
          <p:cNvSpPr txBox="1"/>
          <p:nvPr/>
        </p:nvSpPr>
        <p:spPr>
          <a:xfrm>
            <a:off x="569626" y="3582649"/>
            <a:ext cx="2623279" cy="830997"/>
          </a:xfrm>
          <a:prstGeom prst="rect">
            <a:avLst/>
          </a:prstGeom>
          <a:noFill/>
        </p:spPr>
        <p:txBody>
          <a:bodyPr wrap="square" rtlCol="0">
            <a:spAutoFit/>
          </a:bodyPr>
          <a:lstStyle/>
          <a:p>
            <a:r>
              <a:rPr lang="en-US" sz="4800" b="1" i="1" dirty="0" smtClean="0">
                <a:solidFill>
                  <a:srgbClr val="0070C0"/>
                </a:solidFill>
                <a:latin typeface="Juice ITC" pitchFamily="82" charset="0"/>
              </a:rPr>
              <a:t>Lacrosse</a:t>
            </a:r>
            <a:endParaRPr lang="en-US" sz="4800" b="1" i="1" dirty="0">
              <a:solidFill>
                <a:srgbClr val="0070C0"/>
              </a:solidFill>
              <a:latin typeface="Juice ITC" pitchFamily="82" charset="0"/>
            </a:endParaRPr>
          </a:p>
        </p:txBody>
      </p:sp>
      <p:sp>
        <p:nvSpPr>
          <p:cNvPr id="13" name="TextBox 12"/>
          <p:cNvSpPr txBox="1"/>
          <p:nvPr/>
        </p:nvSpPr>
        <p:spPr>
          <a:xfrm rot="20703509">
            <a:off x="3597639" y="4332157"/>
            <a:ext cx="3447738" cy="1107996"/>
          </a:xfrm>
          <a:prstGeom prst="rect">
            <a:avLst/>
          </a:prstGeom>
          <a:noFill/>
        </p:spPr>
        <p:txBody>
          <a:bodyPr wrap="square" rtlCol="0">
            <a:spAutoFit/>
          </a:bodyPr>
          <a:lstStyle/>
          <a:p>
            <a:r>
              <a:rPr lang="en-US" sz="6600" b="1" dirty="0" smtClean="0">
                <a:solidFill>
                  <a:srgbClr val="00B050"/>
                </a:solidFill>
                <a:latin typeface="Tempus Sans ITC" pitchFamily="82" charset="0"/>
              </a:rPr>
              <a:t>Twins</a:t>
            </a:r>
            <a:endParaRPr lang="en-US" sz="6600" b="1" dirty="0">
              <a:solidFill>
                <a:srgbClr val="00B050"/>
              </a:solidFill>
              <a:latin typeface="Tempus Sans ITC" pitchFamily="82" charset="0"/>
            </a:endParaRPr>
          </a:p>
        </p:txBody>
      </p:sp>
      <p:sp>
        <p:nvSpPr>
          <p:cNvPr id="14" name="TextBox 13"/>
          <p:cNvSpPr txBox="1"/>
          <p:nvPr/>
        </p:nvSpPr>
        <p:spPr>
          <a:xfrm rot="501924">
            <a:off x="7839856" y="4197247"/>
            <a:ext cx="4527029" cy="830997"/>
          </a:xfrm>
          <a:prstGeom prst="rect">
            <a:avLst/>
          </a:prstGeom>
          <a:noFill/>
        </p:spPr>
        <p:txBody>
          <a:bodyPr wrap="square" rtlCol="0">
            <a:spAutoFit/>
          </a:bodyPr>
          <a:lstStyle/>
          <a:p>
            <a:r>
              <a:rPr lang="en-US" sz="4800" dirty="0" smtClean="0">
                <a:solidFill>
                  <a:schemeClr val="accent2"/>
                </a:solidFill>
                <a:latin typeface="Meiryo UI" pitchFamily="34" charset="-128"/>
                <a:ea typeface="Meiryo UI" pitchFamily="34" charset="-128"/>
                <a:cs typeface="Meiryo UI" pitchFamily="34" charset="-128"/>
              </a:rPr>
              <a:t>Fossils</a:t>
            </a:r>
            <a:endParaRPr lang="en-US" sz="4800" dirty="0">
              <a:solidFill>
                <a:schemeClr val="accent2"/>
              </a:solidFill>
              <a:latin typeface="Meiryo UI" pitchFamily="34" charset="-128"/>
              <a:ea typeface="Meiryo UI" pitchFamily="34" charset="-128"/>
              <a:cs typeface="Meiryo UI" pitchFamily="34" charset="-128"/>
            </a:endParaRPr>
          </a:p>
        </p:txBody>
      </p:sp>
      <p:sp>
        <p:nvSpPr>
          <p:cNvPr id="15" name="TextBox 14"/>
          <p:cNvSpPr txBox="1"/>
          <p:nvPr/>
        </p:nvSpPr>
        <p:spPr>
          <a:xfrm>
            <a:off x="5951095" y="5171607"/>
            <a:ext cx="5966085" cy="1015663"/>
          </a:xfrm>
          <a:prstGeom prst="rect">
            <a:avLst/>
          </a:prstGeom>
          <a:noFill/>
        </p:spPr>
        <p:txBody>
          <a:bodyPr wrap="square" rtlCol="0">
            <a:spAutoFit/>
          </a:bodyPr>
          <a:lstStyle/>
          <a:p>
            <a:r>
              <a:rPr lang="en-US" sz="6000" dirty="0" smtClean="0">
                <a:solidFill>
                  <a:srgbClr val="0000FF"/>
                </a:solidFill>
                <a:latin typeface="Ravie" pitchFamily="82" charset="0"/>
              </a:rPr>
              <a:t>Technology</a:t>
            </a:r>
            <a:endParaRPr lang="en-US" sz="6000" dirty="0">
              <a:solidFill>
                <a:srgbClr val="0000FF"/>
              </a:solidFill>
              <a:latin typeface="Ravie" pitchFamily="82" charset="0"/>
            </a:endParaRPr>
          </a:p>
        </p:txBody>
      </p:sp>
      <p:sp>
        <p:nvSpPr>
          <p:cNvPr id="16" name="TextBox 15"/>
          <p:cNvSpPr txBox="1"/>
          <p:nvPr/>
        </p:nvSpPr>
        <p:spPr>
          <a:xfrm rot="20979426">
            <a:off x="464695" y="5216577"/>
            <a:ext cx="3237875" cy="646331"/>
          </a:xfrm>
          <a:prstGeom prst="rect">
            <a:avLst/>
          </a:prstGeom>
          <a:noFill/>
        </p:spPr>
        <p:txBody>
          <a:bodyPr wrap="square" rtlCol="0">
            <a:spAutoFit/>
          </a:bodyPr>
          <a:lstStyle/>
          <a:p>
            <a:r>
              <a:rPr lang="en-US" sz="3600" dirty="0" smtClean="0">
                <a:solidFill>
                  <a:srgbClr val="00FF00"/>
                </a:solidFill>
                <a:latin typeface="Aharoni" pitchFamily="2" charset="-79"/>
                <a:cs typeface="Aharoni" pitchFamily="2" charset="-79"/>
              </a:rPr>
              <a:t>Family</a:t>
            </a:r>
            <a:endParaRPr lang="en-US" sz="3600" dirty="0">
              <a:solidFill>
                <a:srgbClr val="00FF00"/>
              </a:solidFill>
              <a:latin typeface="Aharoni" pitchFamily="2" charset="-79"/>
              <a:cs typeface="Aharoni" pitchFamily="2" charset="-79"/>
            </a:endParaRPr>
          </a:p>
        </p:txBody>
      </p:sp>
      <p:sp>
        <p:nvSpPr>
          <p:cNvPr id="17" name="TextBox 16"/>
          <p:cNvSpPr txBox="1"/>
          <p:nvPr/>
        </p:nvSpPr>
        <p:spPr>
          <a:xfrm>
            <a:off x="5756223" y="404734"/>
            <a:ext cx="2743200" cy="769441"/>
          </a:xfrm>
          <a:prstGeom prst="rect">
            <a:avLst/>
          </a:prstGeom>
          <a:noFill/>
        </p:spPr>
        <p:txBody>
          <a:bodyPr wrap="square" rtlCol="0">
            <a:spAutoFit/>
          </a:bodyPr>
          <a:lstStyle/>
          <a:p>
            <a:pPr algn="ctr"/>
            <a:r>
              <a:rPr lang="en-US" sz="4400" b="1" dirty="0" smtClean="0">
                <a:solidFill>
                  <a:schemeClr val="accent1">
                    <a:lumMod val="75000"/>
                  </a:schemeClr>
                </a:solidFill>
                <a:latin typeface="Aparajita" pitchFamily="34" charset="0"/>
                <a:cs typeface="Aparajita" pitchFamily="34" charset="0"/>
              </a:rPr>
              <a:t>Writing</a:t>
            </a:r>
            <a:endParaRPr lang="en-US" sz="4400" b="1" dirty="0">
              <a:solidFill>
                <a:schemeClr val="accent1">
                  <a:lumMod val="75000"/>
                </a:schemeClr>
              </a:solidFill>
              <a:latin typeface="Aparajita" pitchFamily="34" charset="0"/>
              <a:cs typeface="Aparajita" pitchFamily="34" charset="0"/>
            </a:endParaRPr>
          </a:p>
        </p:txBody>
      </p:sp>
      <p:sp>
        <p:nvSpPr>
          <p:cNvPr id="18" name="TextBox 17"/>
          <p:cNvSpPr txBox="1"/>
          <p:nvPr/>
        </p:nvSpPr>
        <p:spPr>
          <a:xfrm>
            <a:off x="509666" y="2368446"/>
            <a:ext cx="3522689" cy="830997"/>
          </a:xfrm>
          <a:prstGeom prst="rect">
            <a:avLst/>
          </a:prstGeom>
          <a:noFill/>
        </p:spPr>
        <p:txBody>
          <a:bodyPr wrap="square" rtlCol="0">
            <a:spAutoFit/>
          </a:bodyPr>
          <a:lstStyle/>
          <a:p>
            <a:r>
              <a:rPr lang="en-US" sz="4800" dirty="0" smtClean="0">
                <a:solidFill>
                  <a:srgbClr val="FF00FF"/>
                </a:solidFill>
                <a:latin typeface="Magneto" pitchFamily="82" charset="0"/>
              </a:rPr>
              <a:t>MUSIC</a:t>
            </a:r>
            <a:endParaRPr lang="en-US" sz="4800" dirty="0">
              <a:solidFill>
                <a:srgbClr val="FF00FF"/>
              </a:solidFill>
              <a:latin typeface="Magneto" pitchFamily="82" charset="0"/>
            </a:endParaRPr>
          </a:p>
        </p:txBody>
      </p:sp>
      <p:sp>
        <p:nvSpPr>
          <p:cNvPr id="19" name="TextBox 18"/>
          <p:cNvSpPr txBox="1"/>
          <p:nvPr/>
        </p:nvSpPr>
        <p:spPr>
          <a:xfrm>
            <a:off x="8814217" y="3028013"/>
            <a:ext cx="3043003" cy="830997"/>
          </a:xfrm>
          <a:prstGeom prst="rect">
            <a:avLst/>
          </a:prstGeom>
          <a:noFill/>
        </p:spPr>
        <p:txBody>
          <a:bodyPr wrap="square" rtlCol="0">
            <a:spAutoFit/>
          </a:bodyPr>
          <a:lstStyle/>
          <a:p>
            <a:r>
              <a:rPr lang="en-US" sz="4800" dirty="0" smtClean="0">
                <a:solidFill>
                  <a:srgbClr val="9933FF"/>
                </a:solidFill>
                <a:latin typeface="Papyrus" pitchFamily="66" charset="0"/>
              </a:rPr>
              <a:t>History</a:t>
            </a:r>
            <a:endParaRPr lang="en-US" sz="4800" dirty="0">
              <a:solidFill>
                <a:srgbClr val="9933FF"/>
              </a:solidFill>
              <a:latin typeface="Papyrus" pitchFamily="66" charset="0"/>
            </a:endParaRPr>
          </a:p>
        </p:txBody>
      </p:sp>
      <p:sp>
        <p:nvSpPr>
          <p:cNvPr id="20" name="TextBox 19"/>
          <p:cNvSpPr txBox="1"/>
          <p:nvPr/>
        </p:nvSpPr>
        <p:spPr>
          <a:xfrm>
            <a:off x="1948721" y="5531370"/>
            <a:ext cx="3717561" cy="1015663"/>
          </a:xfrm>
          <a:prstGeom prst="rect">
            <a:avLst/>
          </a:prstGeom>
          <a:noFill/>
        </p:spPr>
        <p:txBody>
          <a:bodyPr wrap="square" rtlCol="0">
            <a:spAutoFit/>
          </a:bodyPr>
          <a:lstStyle/>
          <a:p>
            <a:r>
              <a:rPr lang="en-US" sz="6000" dirty="0" smtClean="0">
                <a:solidFill>
                  <a:srgbClr val="FF5050"/>
                </a:solidFill>
                <a:latin typeface="Segoe Script" pitchFamily="34" charset="0"/>
              </a:rPr>
              <a:t>Reading</a:t>
            </a:r>
            <a:endParaRPr lang="en-US" sz="6000" dirty="0">
              <a:solidFill>
                <a:srgbClr val="FF5050"/>
              </a:solidFill>
              <a:latin typeface="Segoe Script" pitchFamily="34" charset="0"/>
            </a:endParaRPr>
          </a:p>
        </p:txBody>
      </p:sp>
      <p:sp>
        <p:nvSpPr>
          <p:cNvPr id="21" name="TextBox 20"/>
          <p:cNvSpPr txBox="1"/>
          <p:nvPr/>
        </p:nvSpPr>
        <p:spPr>
          <a:xfrm rot="21260601">
            <a:off x="344774" y="329784"/>
            <a:ext cx="4826833" cy="646331"/>
          </a:xfrm>
          <a:prstGeom prst="rect">
            <a:avLst/>
          </a:prstGeom>
          <a:noFill/>
        </p:spPr>
        <p:txBody>
          <a:bodyPr wrap="square" rtlCol="0">
            <a:spAutoFit/>
          </a:bodyPr>
          <a:lstStyle/>
          <a:p>
            <a:pPr algn="ctr"/>
            <a:r>
              <a:rPr lang="en-US" sz="3600" b="1" dirty="0" smtClean="0">
                <a:solidFill>
                  <a:srgbClr val="D32BF5"/>
                </a:solidFill>
                <a:latin typeface="Vrinda" pitchFamily="34" charset="0"/>
                <a:cs typeface="Vrinda" pitchFamily="34" charset="0"/>
              </a:rPr>
              <a:t>Ocean</a:t>
            </a:r>
            <a:endParaRPr lang="en-US" sz="3600" b="1" dirty="0">
              <a:solidFill>
                <a:srgbClr val="D32BF5"/>
              </a:solidFill>
              <a:latin typeface="Vrinda" pitchFamily="34" charset="0"/>
              <a:cs typeface="Vrinda" pitchFamily="34" charset="0"/>
            </a:endParaRPr>
          </a:p>
        </p:txBody>
      </p:sp>
      <p:sp>
        <p:nvSpPr>
          <p:cNvPr id="22" name="TextBox 21"/>
          <p:cNvSpPr txBox="1"/>
          <p:nvPr/>
        </p:nvSpPr>
        <p:spPr>
          <a:xfrm>
            <a:off x="8919147" y="1274165"/>
            <a:ext cx="2788171" cy="461665"/>
          </a:xfrm>
          <a:prstGeom prst="rect">
            <a:avLst/>
          </a:prstGeom>
          <a:noFill/>
        </p:spPr>
        <p:txBody>
          <a:bodyPr wrap="square" rtlCol="0">
            <a:spAutoFit/>
          </a:bodyPr>
          <a:lstStyle/>
          <a:p>
            <a:pPr algn="ctr"/>
            <a:r>
              <a:rPr lang="en-US" sz="2400" b="1" dirty="0" smtClean="0">
                <a:solidFill>
                  <a:srgbClr val="FF6600"/>
                </a:solidFill>
              </a:rPr>
              <a:t>Organic Foods</a:t>
            </a:r>
            <a:endParaRPr lang="en-US" sz="2400" b="1" dirty="0">
              <a:solidFill>
                <a:srgbClr val="FF6600"/>
              </a:solidFill>
            </a:endParaRPr>
          </a:p>
        </p:txBody>
      </p:sp>
      <p:sp>
        <p:nvSpPr>
          <p:cNvPr id="23" name="TextBox 22"/>
          <p:cNvSpPr txBox="1"/>
          <p:nvPr/>
        </p:nvSpPr>
        <p:spPr>
          <a:xfrm rot="20618789">
            <a:off x="2968052" y="1424064"/>
            <a:ext cx="3013023" cy="646331"/>
          </a:xfrm>
          <a:prstGeom prst="rect">
            <a:avLst/>
          </a:prstGeom>
          <a:noFill/>
        </p:spPr>
        <p:txBody>
          <a:bodyPr wrap="square" rtlCol="0">
            <a:spAutoFit/>
          </a:bodyPr>
          <a:lstStyle/>
          <a:p>
            <a:r>
              <a:rPr lang="en-US" sz="3600" dirty="0" smtClean="0">
                <a:solidFill>
                  <a:srgbClr val="FFFF00"/>
                </a:solidFill>
                <a:latin typeface="Mongolian Baiti" pitchFamily="66" charset="0"/>
                <a:cs typeface="Mongolian Baiti" pitchFamily="66" charset="0"/>
              </a:rPr>
              <a:t>Monkeys</a:t>
            </a:r>
            <a:endParaRPr lang="en-US" sz="3600" dirty="0">
              <a:solidFill>
                <a:srgbClr val="FFFF00"/>
              </a:solidFill>
              <a:latin typeface="Mongolian Baiti" pitchFamily="66" charset="0"/>
              <a:cs typeface="Mongolian Baiti" pitchFamily="66" charset="0"/>
            </a:endParaRPr>
          </a:p>
        </p:txBody>
      </p:sp>
      <p:sp>
        <p:nvSpPr>
          <p:cNvPr id="24" name="TextBox 23"/>
          <p:cNvSpPr txBox="1"/>
          <p:nvPr/>
        </p:nvSpPr>
        <p:spPr>
          <a:xfrm>
            <a:off x="2773180" y="3777521"/>
            <a:ext cx="1828800" cy="646331"/>
          </a:xfrm>
          <a:prstGeom prst="rect">
            <a:avLst/>
          </a:prstGeom>
          <a:noFill/>
        </p:spPr>
        <p:txBody>
          <a:bodyPr wrap="square" rtlCol="0">
            <a:spAutoFit/>
          </a:bodyPr>
          <a:lstStyle/>
          <a:p>
            <a:r>
              <a:rPr lang="en-US" sz="3600" i="1" dirty="0" smtClean="0">
                <a:solidFill>
                  <a:srgbClr val="C00000"/>
                </a:solidFill>
              </a:rPr>
              <a:t>Ancestry</a:t>
            </a:r>
            <a:endParaRPr lang="en-US" sz="3600" i="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9862" y="266700"/>
            <a:ext cx="11797259" cy="640392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19" name="Oval 3"/>
          <p:cNvSpPr>
            <a:spLocks noChangeArrowheads="1"/>
          </p:cNvSpPr>
          <p:nvPr/>
        </p:nvSpPr>
        <p:spPr bwMode="auto">
          <a:xfrm>
            <a:off x="3812810" y="2530058"/>
            <a:ext cx="4327525" cy="1489075"/>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437088" y="2713220"/>
            <a:ext cx="3117954" cy="1077218"/>
          </a:xfrm>
          <a:prstGeom prst="rect">
            <a:avLst/>
          </a:prstGeom>
          <a:noFill/>
        </p:spPr>
        <p:txBody>
          <a:bodyPr wrap="square" rtlCol="0">
            <a:spAutoFit/>
          </a:bodyPr>
          <a:lstStyle/>
          <a:p>
            <a:pPr algn="ctr"/>
            <a:r>
              <a:rPr lang="en-US" sz="3200" dirty="0" smtClean="0">
                <a:latin typeface="Comic Sans MS" pitchFamily="66" charset="0"/>
              </a:rPr>
              <a:t>What do you wonder?</a:t>
            </a:r>
            <a:endParaRPr lang="en-US" sz="3200" dirty="0"/>
          </a:p>
        </p:txBody>
      </p:sp>
      <p:sp>
        <p:nvSpPr>
          <p:cNvPr id="25" name="TextBox 24"/>
          <p:cNvSpPr txBox="1"/>
          <p:nvPr/>
        </p:nvSpPr>
        <p:spPr>
          <a:xfrm>
            <a:off x="779488" y="749508"/>
            <a:ext cx="5426440" cy="369332"/>
          </a:xfrm>
          <a:prstGeom prst="rect">
            <a:avLst/>
          </a:prstGeom>
          <a:noFill/>
        </p:spPr>
        <p:txBody>
          <a:bodyPr wrap="square" rtlCol="0">
            <a:spAutoFit/>
          </a:bodyPr>
          <a:lstStyle/>
          <a:p>
            <a:r>
              <a:rPr lang="en-US" dirty="0" smtClean="0"/>
              <a:t>Is organic food really better for you than non organic? </a:t>
            </a:r>
            <a:endParaRPr lang="en-US" dirty="0"/>
          </a:p>
        </p:txBody>
      </p:sp>
      <p:sp>
        <p:nvSpPr>
          <p:cNvPr id="26" name="TextBox 25"/>
          <p:cNvSpPr txBox="1"/>
          <p:nvPr/>
        </p:nvSpPr>
        <p:spPr>
          <a:xfrm>
            <a:off x="4227226" y="2038663"/>
            <a:ext cx="5171606" cy="369332"/>
          </a:xfrm>
          <a:prstGeom prst="rect">
            <a:avLst/>
          </a:prstGeom>
          <a:noFill/>
        </p:spPr>
        <p:txBody>
          <a:bodyPr wrap="square" rtlCol="0">
            <a:spAutoFit/>
          </a:bodyPr>
          <a:lstStyle/>
          <a:p>
            <a:r>
              <a:rPr lang="en-US" dirty="0" smtClean="0"/>
              <a:t>What does “all natural” really mean on food labels?</a:t>
            </a:r>
            <a:endParaRPr lang="en-US" dirty="0"/>
          </a:p>
        </p:txBody>
      </p:sp>
      <p:sp>
        <p:nvSpPr>
          <p:cNvPr id="27" name="TextBox 26"/>
          <p:cNvSpPr txBox="1"/>
          <p:nvPr/>
        </p:nvSpPr>
        <p:spPr>
          <a:xfrm>
            <a:off x="6790544" y="1379095"/>
            <a:ext cx="4332158" cy="369332"/>
          </a:xfrm>
          <a:prstGeom prst="rect">
            <a:avLst/>
          </a:prstGeom>
          <a:noFill/>
        </p:spPr>
        <p:txBody>
          <a:bodyPr wrap="square" rtlCol="0">
            <a:spAutoFit/>
          </a:bodyPr>
          <a:lstStyle/>
          <a:p>
            <a:r>
              <a:rPr lang="en-US" dirty="0" smtClean="0"/>
              <a:t>How does cancer spread?</a:t>
            </a:r>
            <a:endParaRPr lang="en-US" dirty="0"/>
          </a:p>
        </p:txBody>
      </p:sp>
      <p:sp>
        <p:nvSpPr>
          <p:cNvPr id="28" name="TextBox 27"/>
          <p:cNvSpPr txBox="1"/>
          <p:nvPr/>
        </p:nvSpPr>
        <p:spPr>
          <a:xfrm>
            <a:off x="659567" y="1993692"/>
            <a:ext cx="4227226" cy="369332"/>
          </a:xfrm>
          <a:prstGeom prst="rect">
            <a:avLst/>
          </a:prstGeom>
          <a:noFill/>
        </p:spPr>
        <p:txBody>
          <a:bodyPr wrap="square" rtlCol="0">
            <a:spAutoFit/>
          </a:bodyPr>
          <a:lstStyle/>
          <a:p>
            <a:r>
              <a:rPr lang="en-US" dirty="0" smtClean="0"/>
              <a:t>How does a plane fly?</a:t>
            </a:r>
            <a:endParaRPr lang="en-US" dirty="0"/>
          </a:p>
        </p:txBody>
      </p:sp>
      <p:sp>
        <p:nvSpPr>
          <p:cNvPr id="29" name="TextBox 28"/>
          <p:cNvSpPr txBox="1"/>
          <p:nvPr/>
        </p:nvSpPr>
        <p:spPr>
          <a:xfrm>
            <a:off x="6745573" y="719528"/>
            <a:ext cx="4751882" cy="369332"/>
          </a:xfrm>
          <a:prstGeom prst="rect">
            <a:avLst/>
          </a:prstGeom>
          <a:noFill/>
        </p:spPr>
        <p:txBody>
          <a:bodyPr wrap="square" rtlCol="0">
            <a:spAutoFit/>
          </a:bodyPr>
          <a:lstStyle/>
          <a:p>
            <a:r>
              <a:rPr lang="en-US" dirty="0" smtClean="0"/>
              <a:t>What is the most beautiful beach in the </a:t>
            </a:r>
            <a:r>
              <a:rPr lang="en-US" dirty="0" smtClean="0"/>
              <a:t>world</a:t>
            </a:r>
            <a:r>
              <a:rPr lang="en-US" dirty="0" smtClean="0"/>
              <a:t>?</a:t>
            </a:r>
            <a:endParaRPr lang="en-US" dirty="0"/>
          </a:p>
        </p:txBody>
      </p:sp>
      <p:sp>
        <p:nvSpPr>
          <p:cNvPr id="30" name="TextBox 29"/>
          <p:cNvSpPr txBox="1"/>
          <p:nvPr/>
        </p:nvSpPr>
        <p:spPr>
          <a:xfrm>
            <a:off x="509666" y="3267856"/>
            <a:ext cx="2803160" cy="646331"/>
          </a:xfrm>
          <a:prstGeom prst="rect">
            <a:avLst/>
          </a:prstGeom>
          <a:noFill/>
        </p:spPr>
        <p:txBody>
          <a:bodyPr wrap="square" rtlCol="0">
            <a:spAutoFit/>
          </a:bodyPr>
          <a:lstStyle/>
          <a:p>
            <a:r>
              <a:rPr lang="en-US" dirty="0" smtClean="0"/>
              <a:t>How I can bring awareness to stop smoking?</a:t>
            </a:r>
            <a:endParaRPr lang="en-US" dirty="0"/>
          </a:p>
        </p:txBody>
      </p:sp>
      <p:pic>
        <p:nvPicPr>
          <p:cNvPr id="35842" name="Picture 2" descr="http://hydrogen-mag.com/wp-content/uploads/2015/02/dress.jpg"/>
          <p:cNvPicPr>
            <a:picLocks noChangeAspect="1" noChangeArrowheads="1"/>
          </p:cNvPicPr>
          <p:nvPr/>
        </p:nvPicPr>
        <p:blipFill>
          <a:blip r:embed="rId2" cstate="print"/>
          <a:srcRect/>
          <a:stretch>
            <a:fillRect/>
          </a:stretch>
        </p:blipFill>
        <p:spPr bwMode="auto">
          <a:xfrm>
            <a:off x="8109679" y="3789498"/>
            <a:ext cx="3642610" cy="2750899"/>
          </a:xfrm>
          <a:prstGeom prst="rect">
            <a:avLst/>
          </a:prstGeom>
          <a:noFill/>
        </p:spPr>
      </p:pic>
      <p:sp>
        <p:nvSpPr>
          <p:cNvPr id="32" name="TextBox 31"/>
          <p:cNvSpPr txBox="1"/>
          <p:nvPr/>
        </p:nvSpPr>
        <p:spPr>
          <a:xfrm>
            <a:off x="5561351" y="4751881"/>
            <a:ext cx="2473377" cy="1477328"/>
          </a:xfrm>
          <a:prstGeom prst="rect">
            <a:avLst/>
          </a:prstGeom>
          <a:noFill/>
        </p:spPr>
        <p:txBody>
          <a:bodyPr wrap="square" rtlCol="0">
            <a:spAutoFit/>
          </a:bodyPr>
          <a:lstStyle/>
          <a:p>
            <a:pPr algn="ctr"/>
            <a:r>
              <a:rPr lang="en-US" dirty="0" smtClean="0"/>
              <a:t>The Facebook Debate:</a:t>
            </a:r>
          </a:p>
          <a:p>
            <a:pPr algn="ctr"/>
            <a:r>
              <a:rPr lang="en-US" dirty="0" smtClean="0"/>
              <a:t>Why do some people see gold and white and others see black and white?</a:t>
            </a:r>
            <a:endParaRPr lang="en-US" dirty="0"/>
          </a:p>
        </p:txBody>
      </p:sp>
      <p:sp>
        <p:nvSpPr>
          <p:cNvPr id="33" name="TextBox 32"/>
          <p:cNvSpPr txBox="1"/>
          <p:nvPr/>
        </p:nvSpPr>
        <p:spPr>
          <a:xfrm>
            <a:off x="539646" y="4407108"/>
            <a:ext cx="3582649" cy="369332"/>
          </a:xfrm>
          <a:prstGeom prst="rect">
            <a:avLst/>
          </a:prstGeom>
          <a:noFill/>
        </p:spPr>
        <p:txBody>
          <a:bodyPr wrap="square" rtlCol="0">
            <a:spAutoFit/>
          </a:bodyPr>
          <a:lstStyle/>
          <a:p>
            <a:r>
              <a:rPr lang="en-US" dirty="0" smtClean="0"/>
              <a:t>How did dinosaurs become extinct?</a:t>
            </a:r>
            <a:endParaRPr lang="en-US" dirty="0"/>
          </a:p>
        </p:txBody>
      </p:sp>
      <p:sp>
        <p:nvSpPr>
          <p:cNvPr id="34" name="TextBox 33"/>
          <p:cNvSpPr txBox="1"/>
          <p:nvPr/>
        </p:nvSpPr>
        <p:spPr>
          <a:xfrm>
            <a:off x="554636" y="5201587"/>
            <a:ext cx="4332157" cy="646331"/>
          </a:xfrm>
          <a:prstGeom prst="rect">
            <a:avLst/>
          </a:prstGeom>
          <a:noFill/>
        </p:spPr>
        <p:txBody>
          <a:bodyPr wrap="square" rtlCol="0">
            <a:spAutoFit/>
          </a:bodyPr>
          <a:lstStyle/>
          <a:p>
            <a:r>
              <a:rPr lang="en-US" dirty="0" smtClean="0"/>
              <a:t>How </a:t>
            </a:r>
            <a:r>
              <a:rPr lang="en-US" dirty="0" smtClean="0"/>
              <a:t>can I bring awareness to take care of our environment?</a:t>
            </a:r>
            <a:endParaRPr lang="en-US" dirty="0"/>
          </a:p>
        </p:txBody>
      </p:sp>
      <p:sp>
        <p:nvSpPr>
          <p:cNvPr id="35" name="TextBox 34"/>
          <p:cNvSpPr txBox="1"/>
          <p:nvPr/>
        </p:nvSpPr>
        <p:spPr>
          <a:xfrm>
            <a:off x="584616" y="5906125"/>
            <a:ext cx="5276538" cy="369332"/>
          </a:xfrm>
          <a:prstGeom prst="rect">
            <a:avLst/>
          </a:prstGeom>
          <a:noFill/>
        </p:spPr>
        <p:txBody>
          <a:bodyPr wrap="square" rtlCol="0">
            <a:spAutoFit/>
          </a:bodyPr>
          <a:lstStyle/>
          <a:p>
            <a:r>
              <a:rPr lang="en-US" dirty="0" smtClean="0"/>
              <a:t>Why do people shrink as they get older?</a:t>
            </a:r>
            <a:endParaRPr lang="en-US" dirty="0"/>
          </a:p>
        </p:txBody>
      </p:sp>
      <p:sp>
        <p:nvSpPr>
          <p:cNvPr id="36" name="TextBox 35"/>
          <p:cNvSpPr txBox="1"/>
          <p:nvPr/>
        </p:nvSpPr>
        <p:spPr>
          <a:xfrm>
            <a:off x="494675" y="1379095"/>
            <a:ext cx="5306518" cy="369332"/>
          </a:xfrm>
          <a:prstGeom prst="rect">
            <a:avLst/>
          </a:prstGeom>
          <a:noFill/>
        </p:spPr>
        <p:txBody>
          <a:bodyPr wrap="square" rtlCol="0">
            <a:spAutoFit/>
          </a:bodyPr>
          <a:lstStyle/>
          <a:p>
            <a:r>
              <a:rPr lang="en-US" dirty="0" smtClean="0"/>
              <a:t>Why do people’s hair turn grey as they get older?</a:t>
            </a:r>
            <a:endParaRPr lang="en-US" dirty="0"/>
          </a:p>
        </p:txBody>
      </p:sp>
      <p:sp>
        <p:nvSpPr>
          <p:cNvPr id="37" name="TextBox 36"/>
          <p:cNvSpPr txBox="1"/>
          <p:nvPr/>
        </p:nvSpPr>
        <p:spPr>
          <a:xfrm>
            <a:off x="8904157" y="2578308"/>
            <a:ext cx="2473378" cy="923330"/>
          </a:xfrm>
          <a:prstGeom prst="rect">
            <a:avLst/>
          </a:prstGeom>
          <a:noFill/>
        </p:spPr>
        <p:txBody>
          <a:bodyPr wrap="square" rtlCol="0">
            <a:spAutoFit/>
          </a:bodyPr>
          <a:lstStyle/>
          <a:p>
            <a:r>
              <a:rPr lang="en-US" dirty="0" smtClean="0"/>
              <a:t>What can you do when you’re younger to live a longer life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2" descr="Genius H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3195" y="183341"/>
            <a:ext cx="6839259" cy="2188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4872" y="6014131"/>
            <a:ext cx="11692328" cy="584775"/>
          </a:xfrm>
          <a:prstGeom prst="rect">
            <a:avLst/>
          </a:prstGeom>
          <a:noFill/>
        </p:spPr>
        <p:txBody>
          <a:bodyPr wrap="square" rtlCol="0">
            <a:spAutoFit/>
          </a:bodyPr>
          <a:lstStyle/>
          <a:p>
            <a:pPr algn="ctr"/>
            <a:r>
              <a:rPr lang="en-US" sz="3200" dirty="0" smtClean="0">
                <a:hlinkClick r:id="rId3"/>
              </a:rPr>
              <a:t>https://www.youtube.com/watch?v=NMFQUtHsWhc</a:t>
            </a:r>
            <a:r>
              <a:rPr lang="en-US" sz="3200" dirty="0" smtClean="0"/>
              <a:t> </a:t>
            </a:r>
            <a:endParaRPr lang="en-US" sz="3200" dirty="0"/>
          </a:p>
        </p:txBody>
      </p:sp>
      <p:sp>
        <p:nvSpPr>
          <p:cNvPr id="7" name="TextBox 6"/>
          <p:cNvSpPr txBox="1"/>
          <p:nvPr/>
        </p:nvSpPr>
        <p:spPr>
          <a:xfrm>
            <a:off x="2071717" y="3224039"/>
            <a:ext cx="8048373" cy="830997"/>
          </a:xfrm>
          <a:prstGeom prst="rect">
            <a:avLst/>
          </a:prstGeom>
          <a:noFill/>
        </p:spPr>
        <p:txBody>
          <a:bodyPr wrap="square" rtlCol="0">
            <a:spAutoFit/>
          </a:bodyPr>
          <a:lstStyle/>
          <a:p>
            <a:pPr algn="ctr"/>
            <a:r>
              <a:rPr lang="en-US" sz="4800" b="1" dirty="0" smtClean="0">
                <a:latin typeface="Comic Sans MS" pitchFamily="66" charset="0"/>
              </a:rPr>
              <a:t>What is it anyway?</a:t>
            </a:r>
            <a:endParaRPr lang="en-US" sz="4800" b="1"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823" y="365125"/>
            <a:ext cx="11527436" cy="1325563"/>
          </a:xfrm>
        </p:spPr>
        <p:txBody>
          <a:bodyPr>
            <a:normAutofit fontScale="90000"/>
          </a:bodyPr>
          <a:lstStyle/>
          <a:p>
            <a:pPr algn="ctr"/>
            <a:r>
              <a:rPr lang="en-US" b="1" dirty="0" smtClean="0">
                <a:latin typeface="Comic Sans MS" pitchFamily="66" charset="0"/>
              </a:rPr>
              <a:t>Introducing Genius Hour</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Step 3 – Teach your kids how to do research and stay organized</a:t>
            </a:r>
            <a:endParaRPr lang="en-US" dirty="0">
              <a:latin typeface="Comic Sans MS" pitchFamily="66" charset="0"/>
            </a:endParaRPr>
          </a:p>
        </p:txBody>
      </p:sp>
      <p:pic>
        <p:nvPicPr>
          <p:cNvPr id="1026" name="Picture 2" descr="C:\Users\jaime1.deming\AppData\Local\Microsoft\Windows\Temporary Internet Files\Content.IE5\0VXMA5ZP\IMG_1210[1].JPG"/>
          <p:cNvPicPr>
            <a:picLocks noChangeAspect="1" noChangeArrowheads="1"/>
          </p:cNvPicPr>
          <p:nvPr/>
        </p:nvPicPr>
        <p:blipFill>
          <a:blip r:embed="rId2" cstate="print"/>
          <a:srcRect/>
          <a:stretch>
            <a:fillRect/>
          </a:stretch>
        </p:blipFill>
        <p:spPr bwMode="auto">
          <a:xfrm rot="6072789">
            <a:off x="8410675" y="2521076"/>
            <a:ext cx="3673971" cy="2755478"/>
          </a:xfrm>
          <a:prstGeom prst="rect">
            <a:avLst/>
          </a:prstGeom>
          <a:noFill/>
        </p:spPr>
      </p:pic>
      <p:cxnSp>
        <p:nvCxnSpPr>
          <p:cNvPr id="6" name="Straight Connector 5"/>
          <p:cNvCxnSpPr/>
          <p:nvPr/>
        </p:nvCxnSpPr>
        <p:spPr>
          <a:xfrm flipH="1">
            <a:off x="5786205" y="2578308"/>
            <a:ext cx="29979" cy="40023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39056" y="2638269"/>
            <a:ext cx="3987383" cy="954107"/>
          </a:xfrm>
          <a:prstGeom prst="rect">
            <a:avLst/>
          </a:prstGeom>
          <a:noFill/>
        </p:spPr>
        <p:txBody>
          <a:bodyPr wrap="square" rtlCol="0">
            <a:spAutoFit/>
          </a:bodyPr>
          <a:lstStyle/>
          <a:p>
            <a:pPr algn="ctr"/>
            <a:r>
              <a:rPr lang="en-US" sz="2800" dirty="0" smtClean="0">
                <a:latin typeface="Comic Sans MS" pitchFamily="66" charset="0"/>
              </a:rPr>
              <a:t>Notes (Research)</a:t>
            </a:r>
          </a:p>
          <a:p>
            <a:pPr algn="ctr"/>
            <a:r>
              <a:rPr lang="en-US" sz="2800" dirty="0" smtClean="0">
                <a:latin typeface="Comic Sans MS" pitchFamily="66" charset="0"/>
              </a:rPr>
              <a:t>Left Side</a:t>
            </a:r>
            <a:endParaRPr lang="en-US" sz="2800" dirty="0">
              <a:latin typeface="Comic Sans MS" pitchFamily="66" charset="0"/>
            </a:endParaRPr>
          </a:p>
        </p:txBody>
      </p:sp>
      <p:sp>
        <p:nvSpPr>
          <p:cNvPr id="10" name="TextBox 9"/>
          <p:cNvSpPr txBox="1"/>
          <p:nvPr/>
        </p:nvSpPr>
        <p:spPr>
          <a:xfrm>
            <a:off x="389744" y="1933731"/>
            <a:ext cx="8169640" cy="646331"/>
          </a:xfrm>
          <a:prstGeom prst="rect">
            <a:avLst/>
          </a:prstGeom>
          <a:noFill/>
        </p:spPr>
        <p:txBody>
          <a:bodyPr wrap="square" rtlCol="0">
            <a:spAutoFit/>
          </a:bodyPr>
          <a:lstStyle/>
          <a:p>
            <a:pPr algn="ctr"/>
            <a:r>
              <a:rPr lang="en-US" sz="3600" b="1" dirty="0" smtClean="0">
                <a:solidFill>
                  <a:schemeClr val="accent6">
                    <a:lumMod val="50000"/>
                  </a:schemeClr>
                </a:solidFill>
                <a:latin typeface="Comic Sans MS" pitchFamily="66" charset="0"/>
              </a:rPr>
              <a:t>The Research T-Chart</a:t>
            </a:r>
            <a:endParaRPr lang="en-US" sz="3600" b="1" dirty="0">
              <a:solidFill>
                <a:schemeClr val="accent6">
                  <a:lumMod val="50000"/>
                </a:schemeClr>
              </a:solidFill>
              <a:latin typeface="Comic Sans MS" pitchFamily="66" charset="0"/>
            </a:endParaRPr>
          </a:p>
        </p:txBody>
      </p:sp>
      <p:sp>
        <p:nvSpPr>
          <p:cNvPr id="12" name="TextBox 11"/>
          <p:cNvSpPr txBox="1"/>
          <p:nvPr/>
        </p:nvSpPr>
        <p:spPr>
          <a:xfrm>
            <a:off x="5306518" y="2550827"/>
            <a:ext cx="3405266" cy="1384995"/>
          </a:xfrm>
          <a:prstGeom prst="rect">
            <a:avLst/>
          </a:prstGeom>
          <a:noFill/>
        </p:spPr>
        <p:txBody>
          <a:bodyPr wrap="square" rtlCol="0">
            <a:spAutoFit/>
          </a:bodyPr>
          <a:lstStyle/>
          <a:p>
            <a:pPr algn="ctr"/>
            <a:r>
              <a:rPr lang="en-US" sz="2800" dirty="0" smtClean="0">
                <a:latin typeface="Comic Sans MS" pitchFamily="66" charset="0"/>
              </a:rPr>
              <a:t>Sources (Websites)</a:t>
            </a:r>
          </a:p>
          <a:p>
            <a:pPr algn="ctr"/>
            <a:r>
              <a:rPr lang="en-US" sz="2800" dirty="0" smtClean="0">
                <a:latin typeface="Comic Sans MS" pitchFamily="66" charset="0"/>
              </a:rPr>
              <a:t>Right Side</a:t>
            </a:r>
            <a:endParaRPr lang="en-US" sz="2800" dirty="0">
              <a:latin typeface="Comic Sans MS" pitchFamily="66" charset="0"/>
            </a:endParaRPr>
          </a:p>
        </p:txBody>
      </p:sp>
      <p:sp>
        <p:nvSpPr>
          <p:cNvPr id="13" name="Rectangle 12"/>
          <p:cNvSpPr/>
          <p:nvPr/>
        </p:nvSpPr>
        <p:spPr>
          <a:xfrm>
            <a:off x="434715" y="2578308"/>
            <a:ext cx="8169639" cy="4047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9626" y="3507698"/>
            <a:ext cx="329784" cy="34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4603" y="6091003"/>
            <a:ext cx="329784" cy="34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959370" y="2698229"/>
            <a:ext cx="44971" cy="38674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190" y="230214"/>
            <a:ext cx="10515600" cy="1073931"/>
          </a:xfrm>
        </p:spPr>
        <p:txBody>
          <a:bodyPr/>
          <a:lstStyle/>
          <a:p>
            <a:pPr algn="ctr"/>
            <a:r>
              <a:rPr lang="en-US" dirty="0" smtClean="0">
                <a:solidFill>
                  <a:schemeClr val="bg1"/>
                </a:solidFill>
                <a:latin typeface="Comic Sans MS" pitchFamily="66" charset="0"/>
              </a:rPr>
              <a:t>Resources</a:t>
            </a:r>
            <a:endParaRPr lang="en-US" dirty="0">
              <a:solidFill>
                <a:schemeClr val="bg1"/>
              </a:solidFill>
              <a:latin typeface="Comic Sans MS" pitchFamily="66" charset="0"/>
            </a:endParaRPr>
          </a:p>
        </p:txBody>
      </p:sp>
      <p:sp>
        <p:nvSpPr>
          <p:cNvPr id="3" name="Content Placeholder 2"/>
          <p:cNvSpPr>
            <a:spLocks noGrp="1"/>
          </p:cNvSpPr>
          <p:nvPr>
            <p:ph idx="1"/>
          </p:nvPr>
        </p:nvSpPr>
        <p:spPr>
          <a:xfrm>
            <a:off x="389744" y="1289154"/>
            <a:ext cx="11287594" cy="4887809"/>
          </a:xfrm>
        </p:spPr>
        <p:txBody>
          <a:bodyPr/>
          <a:lstStyle/>
          <a:p>
            <a:r>
              <a:rPr lang="en-US" sz="3600" dirty="0" smtClean="0">
                <a:solidFill>
                  <a:schemeClr val="bg1"/>
                </a:solidFill>
                <a:latin typeface="Comic Sans MS" pitchFamily="66" charset="0"/>
                <a:hlinkClick r:id="rId2"/>
              </a:rPr>
              <a:t>www.geniushour.com</a:t>
            </a:r>
            <a:endParaRPr lang="en-US" sz="3600" dirty="0" smtClean="0">
              <a:solidFill>
                <a:schemeClr val="bg1"/>
              </a:solidFill>
              <a:latin typeface="Comic Sans MS" pitchFamily="66" charset="0"/>
            </a:endParaRPr>
          </a:p>
          <a:p>
            <a:endParaRPr lang="en-US" sz="3600" dirty="0" smtClean="0">
              <a:solidFill>
                <a:schemeClr val="bg1"/>
              </a:solidFill>
              <a:latin typeface="Comic Sans MS" pitchFamily="66" charset="0"/>
            </a:endParaRPr>
          </a:p>
          <a:p>
            <a:r>
              <a:rPr lang="en-US" sz="3600" dirty="0" smtClean="0">
                <a:solidFill>
                  <a:schemeClr val="bg1"/>
                </a:solidFill>
                <a:latin typeface="Comic Sans MS" pitchFamily="66" charset="0"/>
                <a:hlinkClick r:id="rId3"/>
              </a:rPr>
              <a:t>https://bitly.com/bundles/eduthompson/9</a:t>
            </a:r>
            <a:endParaRPr lang="en-US" sz="3600" dirty="0" smtClean="0">
              <a:solidFill>
                <a:schemeClr val="bg1"/>
              </a:solidFill>
              <a:latin typeface="Comic Sans MS" pitchFamily="66" charset="0"/>
            </a:endParaRPr>
          </a:p>
          <a:p>
            <a:endParaRPr lang="en-US" sz="3600" dirty="0" smtClean="0">
              <a:solidFill>
                <a:schemeClr val="bg1"/>
              </a:solidFill>
              <a:latin typeface="Comic Sans MS" pitchFamily="66" charset="0"/>
            </a:endParaRPr>
          </a:p>
          <a:p>
            <a:r>
              <a:rPr lang="en-US" sz="3600" dirty="0" smtClean="0">
                <a:solidFill>
                  <a:schemeClr val="bg1"/>
                </a:solidFill>
                <a:latin typeface="Comic Sans MS" pitchFamily="66" charset="0"/>
              </a:rPr>
              <a:t>Peter Reynolds Books</a:t>
            </a:r>
          </a:p>
          <a:p>
            <a:pPr>
              <a:buNone/>
            </a:pPr>
            <a:endParaRPr lang="en-US" sz="3600" dirty="0" smtClean="0">
              <a:solidFill>
                <a:schemeClr val="bg1"/>
              </a:solidFill>
              <a:latin typeface="Comic Sans MS" pitchFamily="66" charset="0"/>
            </a:endParaRPr>
          </a:p>
          <a:p>
            <a:r>
              <a:rPr lang="en-US" sz="3600" dirty="0" smtClean="0">
                <a:solidFill>
                  <a:schemeClr val="bg1"/>
                </a:solidFill>
                <a:latin typeface="Comic Sans MS" pitchFamily="66" charset="0"/>
              </a:rPr>
              <a:t>Kid for President Videos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3794" name="Picture 2" descr="http://images.clipartpanda.com/thank-you-clipart-yTkdqr4TE.jpeg"/>
          <p:cNvPicPr>
            <a:picLocks noChangeAspect="1" noChangeArrowheads="1"/>
          </p:cNvPicPr>
          <p:nvPr/>
        </p:nvPicPr>
        <p:blipFill>
          <a:blip r:embed="rId2" cstate="print"/>
          <a:srcRect/>
          <a:stretch>
            <a:fillRect/>
          </a:stretch>
        </p:blipFill>
        <p:spPr bwMode="auto">
          <a:xfrm>
            <a:off x="2568990" y="1386666"/>
            <a:ext cx="7074256" cy="4999144"/>
          </a:xfrm>
          <a:prstGeom prst="rect">
            <a:avLst/>
          </a:prstGeom>
          <a:noFill/>
        </p:spPr>
      </p:pic>
      <p:sp>
        <p:nvSpPr>
          <p:cNvPr id="6" name="TextBox 5"/>
          <p:cNvSpPr txBox="1"/>
          <p:nvPr/>
        </p:nvSpPr>
        <p:spPr>
          <a:xfrm>
            <a:off x="434715" y="254833"/>
            <a:ext cx="11437495" cy="1015663"/>
          </a:xfrm>
          <a:prstGeom prst="rect">
            <a:avLst/>
          </a:prstGeom>
          <a:noFill/>
        </p:spPr>
        <p:txBody>
          <a:bodyPr wrap="square" rtlCol="0">
            <a:spAutoFit/>
          </a:bodyPr>
          <a:lstStyle/>
          <a:p>
            <a:pPr algn="ctr"/>
            <a:r>
              <a:rPr lang="en-US" sz="6000" b="1" dirty="0" smtClean="0">
                <a:latin typeface="Comic Sans MS" pitchFamily="66" charset="0"/>
              </a:rPr>
              <a:t>Questions?</a:t>
            </a:r>
            <a:endParaRPr lang="en-US" sz="6000" b="1"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12-02-05-ALBERT-EINSTEIN-everybody-is-a-genius">
            <a:hlinkClick r:id="rId2"/>
          </p:cNvPr>
          <p:cNvPicPr>
            <a:picLocks noChangeAspect="1" noChangeArrowheads="1"/>
          </p:cNvPicPr>
          <p:nvPr/>
        </p:nvPicPr>
        <p:blipFill>
          <a:blip r:embed="rId3" cstate="print"/>
          <a:srcRect/>
          <a:stretch>
            <a:fillRect/>
          </a:stretch>
        </p:blipFill>
        <p:spPr bwMode="auto">
          <a:xfrm>
            <a:off x="3537679" y="0"/>
            <a:ext cx="4197246" cy="684333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4106" y="0"/>
            <a:ext cx="9313888" cy="1144588"/>
          </a:xfrm>
        </p:spPr>
        <p:txBody>
          <a:bodyPr/>
          <a:lstStyle/>
          <a:p>
            <a:pPr algn="ctr"/>
            <a:r>
              <a:rPr lang="en-US" dirty="0" smtClean="0">
                <a:latin typeface="Comic Sans MS" pitchFamily="66" charset="0"/>
              </a:rPr>
              <a:t>80/20</a:t>
            </a:r>
            <a:endParaRPr lang="en-US" dirty="0">
              <a:latin typeface="Comic Sans MS" pitchFamily="66" charset="0"/>
            </a:endParaRPr>
          </a:p>
        </p:txBody>
      </p:sp>
      <p:sp>
        <p:nvSpPr>
          <p:cNvPr id="3" name="Content Placeholder 2"/>
          <p:cNvSpPr>
            <a:spLocks noGrp="1"/>
          </p:cNvSpPr>
          <p:nvPr>
            <p:ph idx="1"/>
          </p:nvPr>
        </p:nvSpPr>
        <p:spPr>
          <a:xfrm>
            <a:off x="299803" y="884420"/>
            <a:ext cx="5111646" cy="5292543"/>
          </a:xfrm>
        </p:spPr>
        <p:txBody>
          <a:bodyPr>
            <a:normAutofit/>
          </a:bodyPr>
          <a:lstStyle/>
          <a:p>
            <a:pPr algn="ctr">
              <a:buNone/>
            </a:pPr>
            <a:r>
              <a:rPr lang="en-US" sz="2000" b="1" i="1" dirty="0" smtClean="0">
                <a:latin typeface="Comic Sans MS" pitchFamily="66" charset="0"/>
              </a:rPr>
              <a:t>Google’s 80/20:</a:t>
            </a:r>
          </a:p>
          <a:p>
            <a:r>
              <a:rPr lang="en-US" sz="2000" dirty="0" smtClean="0">
                <a:latin typeface="Comic Sans MS" pitchFamily="66" charset="0"/>
              </a:rPr>
              <a:t>Spend 80% of your time working on assigned work</a:t>
            </a:r>
          </a:p>
          <a:p>
            <a:r>
              <a:rPr lang="en-US" sz="2000" dirty="0" smtClean="0">
                <a:latin typeface="Comic Sans MS" pitchFamily="66" charset="0"/>
              </a:rPr>
              <a:t>Spend 20% of your time learning or researching thing that interest you that will benefit the company in some way</a:t>
            </a:r>
          </a:p>
          <a:p>
            <a:r>
              <a:rPr lang="en-US" sz="2000" dirty="0" smtClean="0">
                <a:latin typeface="Comic Sans MS" pitchFamily="66" charset="0"/>
              </a:rPr>
              <a:t>During this 20% time Google employees have created things like Google News and </a:t>
            </a:r>
            <a:r>
              <a:rPr lang="en-US" sz="2000" dirty="0" err="1" smtClean="0">
                <a:latin typeface="Comic Sans MS" pitchFamily="66" charset="0"/>
              </a:rPr>
              <a:t>GMail</a:t>
            </a:r>
            <a:r>
              <a:rPr lang="en-US" sz="2000" dirty="0" smtClean="0">
                <a:latin typeface="Comic Sans MS" pitchFamily="66" charset="0"/>
              </a:rPr>
              <a:t>! </a:t>
            </a:r>
            <a:endParaRPr lang="en-US" sz="2000" dirty="0">
              <a:latin typeface="Comic Sans MS" pitchFamily="66" charset="0"/>
            </a:endParaRPr>
          </a:p>
        </p:txBody>
      </p:sp>
      <p:pic>
        <p:nvPicPr>
          <p:cNvPr id="3074" name="Picture 2" descr="http://img4.wikia.nocookie.net/__cb20101116142833/logopedia/images/0/0a/Gmai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295" y="5389312"/>
            <a:ext cx="2590147" cy="11452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ress-feed.com/blog/wp-content/uploads/2014/11/Google-new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851" y="4230500"/>
            <a:ext cx="2166111" cy="10610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etellityblog.com/wp-content/uploads/2014/11/8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1135" y="4422634"/>
            <a:ext cx="3163909" cy="21018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178446" y="916899"/>
            <a:ext cx="5111646" cy="5292543"/>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2000" b="1" i="1" u="none" strike="noStrike" kern="1200" cap="none" spc="0" normalizeH="0" baseline="0" noProof="0" dirty="0" smtClean="0">
                <a:ln>
                  <a:noFill/>
                </a:ln>
                <a:solidFill>
                  <a:schemeClr val="tx1"/>
                </a:solidFill>
                <a:effectLst/>
                <a:uLnTx/>
                <a:uFillTx/>
                <a:latin typeface="Comic Sans MS" pitchFamily="66" charset="0"/>
                <a:ea typeface="+mn-ea"/>
                <a:cs typeface="+mn-cs"/>
              </a:rPr>
              <a:t>Education’s 80/20: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Spend 80% of your time working on assigned work by your teacher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Spend 20% learning about things</a:t>
            </a:r>
            <a:r>
              <a:rPr kumimoji="0" lang="en-US" sz="2000" b="0" i="0" u="none" strike="noStrike" kern="1200" cap="none" spc="0" normalizeH="0" noProof="0" dirty="0" smtClean="0">
                <a:ln>
                  <a:noFill/>
                </a:ln>
                <a:solidFill>
                  <a:schemeClr val="tx1"/>
                </a:solidFill>
                <a:effectLst/>
                <a:uLnTx/>
                <a:uFillTx/>
                <a:latin typeface="Comic Sans MS" pitchFamily="66" charset="0"/>
                <a:ea typeface="+mn-ea"/>
                <a:cs typeface="+mn-cs"/>
              </a:rPr>
              <a:t> that your passionate about, curious about, or interested in.</a:t>
            </a:r>
            <a:endPar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pic>
        <p:nvPicPr>
          <p:cNvPr id="14338" name="Picture 2" descr="https://hbr.org/resources/images/article_assets/2013/05/toothbrush.jpg"/>
          <p:cNvPicPr>
            <a:picLocks noChangeAspect="1" noChangeArrowheads="1"/>
          </p:cNvPicPr>
          <p:nvPr/>
        </p:nvPicPr>
        <p:blipFill>
          <a:blip r:embed="rId5" cstate="print"/>
          <a:srcRect/>
          <a:stretch>
            <a:fillRect/>
          </a:stretch>
        </p:blipFill>
        <p:spPr bwMode="auto">
          <a:xfrm>
            <a:off x="8984783" y="2709028"/>
            <a:ext cx="2692556" cy="2038237"/>
          </a:xfrm>
          <a:prstGeom prst="rect">
            <a:avLst/>
          </a:prstGeom>
          <a:noFill/>
        </p:spPr>
      </p:pic>
      <p:pic>
        <p:nvPicPr>
          <p:cNvPr id="14340" name="Picture 4" descr="http://blog.invention.smithsonian.org/wp-content/uploads/2013/06/testing-the-travois.jpg"/>
          <p:cNvPicPr>
            <a:picLocks noChangeAspect="1" noChangeArrowheads="1"/>
          </p:cNvPicPr>
          <p:nvPr/>
        </p:nvPicPr>
        <p:blipFill>
          <a:blip r:embed="rId6" cstate="print"/>
          <a:srcRect/>
          <a:stretch>
            <a:fillRect/>
          </a:stretch>
        </p:blipFill>
        <p:spPr bwMode="auto">
          <a:xfrm>
            <a:off x="7755589" y="4661941"/>
            <a:ext cx="2857500" cy="1914525"/>
          </a:xfrm>
          <a:prstGeom prst="rect">
            <a:avLst/>
          </a:prstGeom>
          <a:noFill/>
        </p:spPr>
      </p:pic>
    </p:spTree>
    <p:extLst>
      <p:ext uri="{BB962C8B-B14F-4D97-AF65-F5344CB8AC3E}">
        <p14:creationId xmlns:p14="http://schemas.microsoft.com/office/powerpoint/2010/main" val="42208968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31" y="103032"/>
            <a:ext cx="5937161" cy="3348506"/>
          </a:xfrm>
          <a:prstGeom prst="rect">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40192" y="103032"/>
            <a:ext cx="5937161" cy="3348506"/>
          </a:xfrm>
          <a:prstGeom prst="rect">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031" y="3451538"/>
            <a:ext cx="5937161" cy="3309870"/>
          </a:xfrm>
          <a:prstGeom prst="rect">
            <a:avLst/>
          </a:prstGeom>
          <a:solidFill>
            <a:srgbClr val="FF66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40192" y="3451538"/>
            <a:ext cx="5937161" cy="3309870"/>
          </a:xfrm>
          <a:prstGeom prst="rect">
            <a:avLst/>
          </a:prstGeom>
          <a:solidFill>
            <a:srgbClr val="9933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6693" y="2503357"/>
            <a:ext cx="4159876" cy="160394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12039" y="2638269"/>
            <a:ext cx="3207896" cy="1384995"/>
          </a:xfrm>
          <a:prstGeom prst="rect">
            <a:avLst/>
          </a:prstGeom>
          <a:noFill/>
        </p:spPr>
        <p:txBody>
          <a:bodyPr wrap="square" rtlCol="0">
            <a:spAutoFit/>
          </a:bodyPr>
          <a:lstStyle/>
          <a:p>
            <a:pPr algn="ctr"/>
            <a:r>
              <a:rPr lang="en-US" sz="2800" b="1" dirty="0" smtClean="0">
                <a:latin typeface="Comic Sans MS" pitchFamily="66" charset="0"/>
              </a:rPr>
              <a:t>5 Step: </a:t>
            </a:r>
          </a:p>
          <a:p>
            <a:pPr algn="ctr"/>
            <a:r>
              <a:rPr lang="en-US" sz="2800" b="1" dirty="0" smtClean="0">
                <a:latin typeface="Comic Sans MS" pitchFamily="66" charset="0"/>
              </a:rPr>
              <a:t>Genius Hour Design Process</a:t>
            </a:r>
            <a:endParaRPr lang="en-US" sz="2800" b="1" dirty="0">
              <a:latin typeface="Comic Sans MS" pitchFamily="66" charset="0"/>
            </a:endParaRPr>
          </a:p>
        </p:txBody>
      </p:sp>
      <p:sp>
        <p:nvSpPr>
          <p:cNvPr id="10" name="TextBox 9"/>
          <p:cNvSpPr txBox="1"/>
          <p:nvPr/>
        </p:nvSpPr>
        <p:spPr>
          <a:xfrm>
            <a:off x="584616" y="824459"/>
            <a:ext cx="4182256" cy="769441"/>
          </a:xfrm>
          <a:prstGeom prst="rect">
            <a:avLst/>
          </a:prstGeom>
          <a:noFill/>
        </p:spPr>
        <p:txBody>
          <a:bodyPr wrap="square" rtlCol="0">
            <a:spAutoFit/>
          </a:bodyPr>
          <a:lstStyle/>
          <a:p>
            <a:pPr algn="ctr"/>
            <a:r>
              <a:rPr lang="en-US" sz="4400" dirty="0" smtClean="0">
                <a:latin typeface="Comic Sans MS" pitchFamily="66" charset="0"/>
              </a:rPr>
              <a:t>1. Generate</a:t>
            </a:r>
            <a:endParaRPr lang="en-US" sz="4400" dirty="0">
              <a:latin typeface="Comic Sans MS" pitchFamily="66" charset="0"/>
            </a:endParaRPr>
          </a:p>
        </p:txBody>
      </p:sp>
      <p:sp>
        <p:nvSpPr>
          <p:cNvPr id="11" name="TextBox 10"/>
          <p:cNvSpPr txBox="1"/>
          <p:nvPr/>
        </p:nvSpPr>
        <p:spPr>
          <a:xfrm>
            <a:off x="6718091" y="931888"/>
            <a:ext cx="4182256" cy="769441"/>
          </a:xfrm>
          <a:prstGeom prst="rect">
            <a:avLst/>
          </a:prstGeom>
          <a:noFill/>
        </p:spPr>
        <p:txBody>
          <a:bodyPr wrap="square" rtlCol="0">
            <a:spAutoFit/>
          </a:bodyPr>
          <a:lstStyle/>
          <a:p>
            <a:pPr algn="ctr"/>
            <a:r>
              <a:rPr lang="en-US" sz="4400" dirty="0" smtClean="0">
                <a:latin typeface="Comic Sans MS" pitchFamily="66" charset="0"/>
              </a:rPr>
              <a:t>2. Focus</a:t>
            </a:r>
            <a:endParaRPr lang="en-US" sz="4400" dirty="0">
              <a:latin typeface="Comic Sans MS" pitchFamily="66" charset="0"/>
            </a:endParaRPr>
          </a:p>
        </p:txBody>
      </p:sp>
      <p:sp>
        <p:nvSpPr>
          <p:cNvPr id="12" name="TextBox 11"/>
          <p:cNvSpPr txBox="1"/>
          <p:nvPr/>
        </p:nvSpPr>
        <p:spPr>
          <a:xfrm>
            <a:off x="527153" y="4634459"/>
            <a:ext cx="4182256" cy="769441"/>
          </a:xfrm>
          <a:prstGeom prst="rect">
            <a:avLst/>
          </a:prstGeom>
          <a:noFill/>
        </p:spPr>
        <p:txBody>
          <a:bodyPr wrap="square" rtlCol="0">
            <a:spAutoFit/>
          </a:bodyPr>
          <a:lstStyle/>
          <a:p>
            <a:pPr algn="ctr"/>
            <a:r>
              <a:rPr lang="en-US" sz="4400" dirty="0" smtClean="0">
                <a:latin typeface="Comic Sans MS" pitchFamily="66" charset="0"/>
              </a:rPr>
              <a:t>3. Ideate</a:t>
            </a:r>
            <a:endParaRPr lang="en-US" sz="4400" dirty="0">
              <a:latin typeface="Comic Sans MS" pitchFamily="66" charset="0"/>
            </a:endParaRPr>
          </a:p>
        </p:txBody>
      </p:sp>
      <p:sp>
        <p:nvSpPr>
          <p:cNvPr id="13" name="TextBox 12"/>
          <p:cNvSpPr txBox="1"/>
          <p:nvPr/>
        </p:nvSpPr>
        <p:spPr>
          <a:xfrm>
            <a:off x="6250898" y="4574498"/>
            <a:ext cx="5563849" cy="769441"/>
          </a:xfrm>
          <a:prstGeom prst="rect">
            <a:avLst/>
          </a:prstGeom>
          <a:noFill/>
        </p:spPr>
        <p:txBody>
          <a:bodyPr wrap="square" rtlCol="0">
            <a:spAutoFit/>
          </a:bodyPr>
          <a:lstStyle/>
          <a:p>
            <a:pPr algn="ctr"/>
            <a:r>
              <a:rPr lang="en-US" sz="4400" dirty="0" smtClean="0">
                <a:latin typeface="Comic Sans MS" pitchFamily="66" charset="0"/>
              </a:rPr>
              <a:t>4. Act </a:t>
            </a:r>
            <a:endParaRPr lang="en-US" sz="4400" dirty="0">
              <a:latin typeface="Comic Sans MS" pitchFamily="66" charset="0"/>
            </a:endParaRPr>
          </a:p>
        </p:txBody>
      </p:sp>
      <p:sp>
        <p:nvSpPr>
          <p:cNvPr id="15" name="Rectangle 14"/>
          <p:cNvSpPr/>
          <p:nvPr/>
        </p:nvSpPr>
        <p:spPr>
          <a:xfrm>
            <a:off x="3492707" y="5921114"/>
            <a:ext cx="5201587" cy="936886"/>
          </a:xfrm>
          <a:prstGeom prst="rect">
            <a:avLst/>
          </a:prstGeom>
          <a:solidFill>
            <a:srgbClr val="D69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17955" y="6088559"/>
            <a:ext cx="5846164" cy="769441"/>
          </a:xfrm>
          <a:prstGeom prst="rect">
            <a:avLst/>
          </a:prstGeom>
          <a:noFill/>
        </p:spPr>
        <p:txBody>
          <a:bodyPr wrap="square" rtlCol="0">
            <a:spAutoFit/>
          </a:bodyPr>
          <a:lstStyle/>
          <a:p>
            <a:pPr algn="ctr"/>
            <a:r>
              <a:rPr lang="en-US" sz="4400" dirty="0" smtClean="0">
                <a:latin typeface="Comic Sans MS" pitchFamily="66" charset="0"/>
              </a:rPr>
              <a:t>5. Share</a:t>
            </a:r>
            <a:endParaRPr lang="en-US" sz="4400" dirty="0">
              <a:latin typeface="Comic Sans MS" pitchFamily="66" charset="0"/>
            </a:endParaRPr>
          </a:p>
        </p:txBody>
      </p:sp>
    </p:spTree>
    <p:extLst>
      <p:ext uri="{BB962C8B-B14F-4D97-AF65-F5344CB8AC3E}">
        <p14:creationId xmlns:p14="http://schemas.microsoft.com/office/powerpoint/2010/main" val="3170370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54439"/>
          </a:xfrm>
        </p:spPr>
        <p:txBody>
          <a:bodyPr/>
          <a:lstStyle/>
          <a:p>
            <a:pPr algn="ctr"/>
            <a:r>
              <a:rPr lang="en-US" b="1" dirty="0" smtClean="0">
                <a:latin typeface="Comic Sans MS" pitchFamily="66" charset="0"/>
              </a:rPr>
              <a:t>1. Generate</a:t>
            </a:r>
            <a:endParaRPr lang="en-US" b="1" dirty="0">
              <a:latin typeface="Comic Sans MS" pitchFamily="66" charset="0"/>
            </a:endParaRPr>
          </a:p>
        </p:txBody>
      </p:sp>
      <p:sp>
        <p:nvSpPr>
          <p:cNvPr id="3" name="Content Placeholder 2"/>
          <p:cNvSpPr>
            <a:spLocks noGrp="1"/>
          </p:cNvSpPr>
          <p:nvPr>
            <p:ph idx="1"/>
          </p:nvPr>
        </p:nvSpPr>
        <p:spPr>
          <a:xfrm>
            <a:off x="0" y="734518"/>
            <a:ext cx="12191999" cy="5442445"/>
          </a:xfrm>
        </p:spPr>
        <p:txBody>
          <a:bodyPr/>
          <a:lstStyle/>
          <a:p>
            <a:r>
              <a:rPr lang="en-US" sz="4000" b="1" dirty="0" smtClean="0">
                <a:latin typeface="Comic Sans MS" pitchFamily="66" charset="0"/>
              </a:rPr>
              <a:t>Start with a question</a:t>
            </a:r>
          </a:p>
          <a:p>
            <a:pPr lvl="1"/>
            <a:r>
              <a:rPr lang="en-US" dirty="0" smtClean="0">
                <a:latin typeface="Comic Sans MS" pitchFamily="66" charset="0"/>
              </a:rPr>
              <a:t>What do you wonder about?</a:t>
            </a:r>
          </a:p>
          <a:p>
            <a:pPr lvl="1"/>
            <a:r>
              <a:rPr lang="en-US" dirty="0" smtClean="0">
                <a:latin typeface="Comic Sans MS" pitchFamily="66" charset="0"/>
              </a:rPr>
              <a:t>What is a good question about something I am interested in?</a:t>
            </a:r>
          </a:p>
          <a:p>
            <a:pPr lvl="1"/>
            <a:r>
              <a:rPr lang="en-US" dirty="0" smtClean="0">
                <a:latin typeface="Comic Sans MS" pitchFamily="66" charset="0"/>
              </a:rPr>
              <a:t>What is my passion?</a:t>
            </a:r>
          </a:p>
          <a:p>
            <a:pPr lvl="1"/>
            <a:r>
              <a:rPr lang="en-US" dirty="0" smtClean="0">
                <a:latin typeface="Comic Sans MS" pitchFamily="66" charset="0"/>
              </a:rPr>
              <a:t>Can I put my question in Google and get the answer immediately?</a:t>
            </a:r>
          </a:p>
          <a:p>
            <a:endParaRPr lang="en-US" dirty="0"/>
          </a:p>
        </p:txBody>
      </p:sp>
      <p:sp>
        <p:nvSpPr>
          <p:cNvPr id="4" name="Rectangle 3"/>
          <p:cNvSpPr/>
          <p:nvPr/>
        </p:nvSpPr>
        <p:spPr>
          <a:xfrm>
            <a:off x="191606" y="3028783"/>
            <a:ext cx="5711251" cy="36650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95869" y="3024555"/>
            <a:ext cx="5698761" cy="36335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95" y="3045694"/>
            <a:ext cx="5666282" cy="4278094"/>
          </a:xfrm>
          <a:prstGeom prst="rect">
            <a:avLst/>
          </a:prstGeom>
          <a:noFill/>
        </p:spPr>
        <p:txBody>
          <a:bodyPr wrap="square" rtlCol="0">
            <a:spAutoFit/>
          </a:bodyPr>
          <a:lstStyle/>
          <a:p>
            <a:pPr algn="ctr"/>
            <a:r>
              <a:rPr lang="en-US" sz="2000" b="1" u="sng" dirty="0" smtClean="0">
                <a:latin typeface="Comic Sans MS" pitchFamily="66" charset="0"/>
              </a:rPr>
              <a:t>3-4 Star Student Example Questions</a:t>
            </a:r>
          </a:p>
          <a:p>
            <a:pPr>
              <a:buFont typeface="Arial" pitchFamily="34" charset="0"/>
              <a:buChar char="•"/>
            </a:pPr>
            <a:r>
              <a:rPr lang="en-US" sz="2000" b="1" dirty="0" smtClean="0">
                <a:latin typeface="Comic Sans MS" pitchFamily="66" charset="0"/>
              </a:rPr>
              <a:t> What does my family tree look like?</a:t>
            </a:r>
          </a:p>
          <a:p>
            <a:pPr>
              <a:buFont typeface="Arial" pitchFamily="34" charset="0"/>
              <a:buChar char="•"/>
            </a:pPr>
            <a:r>
              <a:rPr lang="en-US" sz="2000" b="1" dirty="0" smtClean="0">
                <a:latin typeface="Comic Sans MS" pitchFamily="66" charset="0"/>
              </a:rPr>
              <a:t> </a:t>
            </a:r>
            <a:r>
              <a:rPr lang="en-US" sz="2000" b="1" dirty="0">
                <a:latin typeface="Comic Sans MS" pitchFamily="66" charset="0"/>
              </a:rPr>
              <a:t>H</a:t>
            </a:r>
            <a:r>
              <a:rPr lang="en-US" sz="2000" b="1" dirty="0" smtClean="0">
                <a:latin typeface="Comic Sans MS" pitchFamily="66" charset="0"/>
              </a:rPr>
              <a:t>ow has fashion changed over the years?</a:t>
            </a:r>
          </a:p>
          <a:p>
            <a:pPr>
              <a:buFont typeface="Arial" pitchFamily="34" charset="0"/>
              <a:buChar char="•"/>
            </a:pPr>
            <a:r>
              <a:rPr lang="en-US" sz="2000" b="1" dirty="0" smtClean="0">
                <a:latin typeface="Comic Sans MS" pitchFamily="66" charset="0"/>
              </a:rPr>
              <a:t> </a:t>
            </a:r>
            <a:r>
              <a:rPr lang="en-US" sz="2000" b="1" dirty="0" smtClean="0">
                <a:latin typeface="Comic Sans MS" pitchFamily="66" charset="0"/>
              </a:rPr>
              <a:t>How can </a:t>
            </a:r>
            <a:r>
              <a:rPr lang="en-US" sz="2000" b="1" dirty="0" smtClean="0">
                <a:latin typeface="Comic Sans MS" pitchFamily="66" charset="0"/>
              </a:rPr>
              <a:t>homelessness</a:t>
            </a:r>
            <a:r>
              <a:rPr lang="en-US" sz="2000" b="1" dirty="0" smtClean="0">
                <a:latin typeface="Comic Sans MS" pitchFamily="66" charset="0"/>
              </a:rPr>
              <a:t> </a:t>
            </a:r>
            <a:r>
              <a:rPr lang="en-US" sz="2000" b="1" dirty="0" smtClean="0">
                <a:latin typeface="Comic Sans MS" pitchFamily="66" charset="0"/>
              </a:rPr>
              <a:t>be </a:t>
            </a:r>
            <a:r>
              <a:rPr lang="en-US" sz="2000" b="1" dirty="0" smtClean="0">
                <a:latin typeface="Comic Sans MS" pitchFamily="66" charset="0"/>
              </a:rPr>
              <a:t>ended</a:t>
            </a:r>
            <a:r>
              <a:rPr lang="en-US" sz="2000" b="1" dirty="0" smtClean="0">
                <a:latin typeface="Comic Sans MS" pitchFamily="66" charset="0"/>
              </a:rPr>
              <a:t>?</a:t>
            </a:r>
            <a:endParaRPr lang="en-US" sz="2000" b="1" dirty="0" smtClean="0">
              <a:latin typeface="Comic Sans MS" pitchFamily="66" charset="0"/>
            </a:endParaRPr>
          </a:p>
          <a:p>
            <a:pPr>
              <a:buFont typeface="Arial" pitchFamily="34" charset="0"/>
              <a:buChar char="•"/>
            </a:pPr>
            <a:r>
              <a:rPr lang="en-US" sz="2000" b="1" dirty="0" smtClean="0">
                <a:latin typeface="Comic Sans MS" pitchFamily="66" charset="0"/>
              </a:rPr>
              <a:t> How are animals in </a:t>
            </a:r>
            <a:r>
              <a:rPr lang="en-US" sz="2000" b="1" dirty="0" smtClean="0">
                <a:latin typeface="Comic Sans MS" pitchFamily="66" charset="0"/>
              </a:rPr>
              <a:t>Ireland</a:t>
            </a:r>
            <a:r>
              <a:rPr lang="en-US" sz="2000" b="1" dirty="0" smtClean="0">
                <a:latin typeface="Comic Sans MS" pitchFamily="66" charset="0"/>
              </a:rPr>
              <a:t> </a:t>
            </a:r>
            <a:r>
              <a:rPr lang="en-US" sz="2000" b="1" dirty="0" smtClean="0">
                <a:latin typeface="Comic Sans MS" pitchFamily="66" charset="0"/>
              </a:rPr>
              <a:t>different than animals from other countries?</a:t>
            </a:r>
          </a:p>
          <a:p>
            <a:pPr>
              <a:buFont typeface="Arial" pitchFamily="34" charset="0"/>
              <a:buChar char="•"/>
            </a:pPr>
            <a:r>
              <a:rPr lang="en-US" sz="2000" b="1" dirty="0" smtClean="0">
                <a:latin typeface="Comic Sans MS" pitchFamily="66" charset="0"/>
              </a:rPr>
              <a:t> Where is the best place to travel on a family </a:t>
            </a:r>
            <a:r>
              <a:rPr lang="en-US" sz="2000" b="1" dirty="0" smtClean="0">
                <a:latin typeface="Comic Sans MS" pitchFamily="66" charset="0"/>
              </a:rPr>
              <a:t>holiday</a:t>
            </a:r>
            <a:r>
              <a:rPr lang="en-US" sz="2000" b="1" dirty="0" smtClean="0">
                <a:latin typeface="Comic Sans MS" pitchFamily="66" charset="0"/>
              </a:rPr>
              <a:t>?</a:t>
            </a:r>
          </a:p>
          <a:p>
            <a:pPr>
              <a:buFont typeface="Arial" pitchFamily="34" charset="0"/>
              <a:buChar char="•"/>
            </a:pPr>
            <a:r>
              <a:rPr lang="en-US" sz="2000" b="1" dirty="0" smtClean="0">
                <a:latin typeface="Comic Sans MS" pitchFamily="66" charset="0"/>
              </a:rPr>
              <a:t>How do you make </a:t>
            </a:r>
            <a:r>
              <a:rPr lang="en-US" sz="2000" b="1" dirty="0" err="1" smtClean="0">
                <a:latin typeface="Comic Sans MS" pitchFamily="66" charset="0"/>
              </a:rPr>
              <a:t>coulouring</a:t>
            </a:r>
            <a:r>
              <a:rPr lang="en-US" sz="2000" b="1" dirty="0" smtClean="0">
                <a:latin typeface="Comic Sans MS" pitchFamily="66" charset="0"/>
              </a:rPr>
              <a:t> books?</a:t>
            </a:r>
            <a:endParaRPr lang="en-US" sz="2000" b="1" dirty="0" smtClean="0">
              <a:latin typeface="Comic Sans MS" pitchFamily="66" charset="0"/>
            </a:endParaRPr>
          </a:p>
          <a:p>
            <a:pPr>
              <a:buFont typeface="Arial" pitchFamily="34" charset="0"/>
              <a:buChar char="•"/>
            </a:pPr>
            <a:r>
              <a:rPr lang="en-US" sz="2000" b="1" dirty="0" smtClean="0">
                <a:latin typeface="Comic Sans MS" pitchFamily="66" charset="0"/>
              </a:rPr>
              <a:t> How do you use sign language?</a:t>
            </a:r>
          </a:p>
          <a:p>
            <a:pPr>
              <a:buFont typeface="Arial" pitchFamily="34" charset="0"/>
              <a:buChar char="•"/>
            </a:pPr>
            <a:r>
              <a:rPr lang="en-US" sz="2000" b="1" dirty="0" smtClean="0">
                <a:latin typeface="Comic Sans MS" pitchFamily="66" charset="0"/>
              </a:rPr>
              <a:t>How has technology changed over the last 200 years?</a:t>
            </a:r>
          </a:p>
          <a:p>
            <a:pPr>
              <a:buFont typeface="Arial" pitchFamily="34" charset="0"/>
              <a:buChar char="•"/>
            </a:pPr>
            <a:endParaRPr lang="en-US" sz="3200" dirty="0">
              <a:latin typeface="Comic Sans MS" pitchFamily="66" charset="0"/>
            </a:endParaRPr>
          </a:p>
        </p:txBody>
      </p:sp>
      <p:sp>
        <p:nvSpPr>
          <p:cNvPr id="7" name="TextBox 6"/>
          <p:cNvSpPr txBox="1"/>
          <p:nvPr/>
        </p:nvSpPr>
        <p:spPr>
          <a:xfrm>
            <a:off x="6328347" y="3024554"/>
            <a:ext cx="5666282" cy="3539430"/>
          </a:xfrm>
          <a:prstGeom prst="rect">
            <a:avLst/>
          </a:prstGeom>
          <a:noFill/>
        </p:spPr>
        <p:txBody>
          <a:bodyPr wrap="square" rtlCol="0">
            <a:spAutoFit/>
          </a:bodyPr>
          <a:lstStyle/>
          <a:p>
            <a:pPr algn="ctr"/>
            <a:r>
              <a:rPr lang="en-US" sz="2000" b="1" u="sng" dirty="0" smtClean="0">
                <a:latin typeface="Comic Sans MS" pitchFamily="66" charset="0"/>
              </a:rPr>
              <a:t>1-2 Star Student Example Questions</a:t>
            </a:r>
          </a:p>
          <a:p>
            <a:pPr>
              <a:buFont typeface="Arial" pitchFamily="34" charset="0"/>
              <a:buChar char="•"/>
            </a:pPr>
            <a:r>
              <a:rPr lang="en-US" sz="2000" b="1" dirty="0" smtClean="0">
                <a:latin typeface="Comic Sans MS" pitchFamily="66" charset="0"/>
              </a:rPr>
              <a:t> How far away is India from </a:t>
            </a:r>
            <a:r>
              <a:rPr lang="en-US" sz="2000" b="1" dirty="0" smtClean="0">
                <a:latin typeface="Comic Sans MS" pitchFamily="66" charset="0"/>
              </a:rPr>
              <a:t>Dublin</a:t>
            </a:r>
            <a:r>
              <a:rPr lang="en-US" sz="2000" b="1" dirty="0" smtClean="0">
                <a:latin typeface="Comic Sans MS" pitchFamily="66" charset="0"/>
              </a:rPr>
              <a:t>?</a:t>
            </a:r>
            <a:endParaRPr lang="en-US" sz="2000" b="1" dirty="0" smtClean="0">
              <a:latin typeface="Comic Sans MS" pitchFamily="66" charset="0"/>
            </a:endParaRPr>
          </a:p>
          <a:p>
            <a:pPr>
              <a:buFont typeface="Arial" pitchFamily="34" charset="0"/>
              <a:buChar char="•"/>
            </a:pPr>
            <a:r>
              <a:rPr lang="en-US" sz="2000" b="1" dirty="0" smtClean="0">
                <a:latin typeface="Comic Sans MS" pitchFamily="66" charset="0"/>
              </a:rPr>
              <a:t> What </a:t>
            </a:r>
            <a:r>
              <a:rPr lang="en-US" sz="2000" b="1" dirty="0" smtClean="0">
                <a:latin typeface="Comic Sans MS" pitchFamily="66" charset="0"/>
              </a:rPr>
              <a:t>football player </a:t>
            </a:r>
            <a:r>
              <a:rPr lang="en-US" sz="2000" b="1" dirty="0" smtClean="0">
                <a:latin typeface="Comic Sans MS" pitchFamily="66" charset="0"/>
              </a:rPr>
              <a:t>gets paid the most?</a:t>
            </a:r>
          </a:p>
          <a:p>
            <a:pPr>
              <a:buFont typeface="Arial" pitchFamily="34" charset="0"/>
              <a:buChar char="•"/>
            </a:pPr>
            <a:r>
              <a:rPr lang="en-US" sz="2000" b="1" dirty="0" smtClean="0">
                <a:latin typeface="Comic Sans MS" pitchFamily="66" charset="0"/>
              </a:rPr>
              <a:t> What are the capitals of all </a:t>
            </a:r>
            <a:r>
              <a:rPr lang="en-US" sz="2000" b="1" dirty="0" smtClean="0">
                <a:latin typeface="Comic Sans MS" pitchFamily="66" charset="0"/>
              </a:rPr>
              <a:t>EU countries?</a:t>
            </a:r>
            <a:endParaRPr lang="en-US" sz="2000" b="1" dirty="0" smtClean="0">
              <a:latin typeface="Comic Sans MS" pitchFamily="66" charset="0"/>
            </a:endParaRPr>
          </a:p>
          <a:p>
            <a:pPr>
              <a:buFont typeface="Arial" pitchFamily="34" charset="0"/>
              <a:buChar char="•"/>
            </a:pPr>
            <a:r>
              <a:rPr lang="en-US" sz="2000" b="1" dirty="0" smtClean="0">
                <a:latin typeface="Comic Sans MS" pitchFamily="66" charset="0"/>
              </a:rPr>
              <a:t> When was the first </a:t>
            </a:r>
            <a:r>
              <a:rPr lang="en-US" sz="2000" b="1" dirty="0" smtClean="0">
                <a:latin typeface="Comic Sans MS" pitchFamily="66" charset="0"/>
              </a:rPr>
              <a:t>mobile</a:t>
            </a:r>
            <a:r>
              <a:rPr lang="en-US" sz="2000" b="1" dirty="0" smtClean="0">
                <a:latin typeface="Comic Sans MS" pitchFamily="66" charset="0"/>
              </a:rPr>
              <a:t> </a:t>
            </a:r>
            <a:r>
              <a:rPr lang="en-US" sz="2000" b="1" dirty="0" smtClean="0">
                <a:latin typeface="Comic Sans MS" pitchFamily="66" charset="0"/>
              </a:rPr>
              <a:t>phone invented?</a:t>
            </a:r>
          </a:p>
          <a:p>
            <a:pPr>
              <a:buFont typeface="Arial" pitchFamily="34" charset="0"/>
              <a:buChar char="•"/>
            </a:pPr>
            <a:r>
              <a:rPr lang="en-US" sz="2000" b="1" dirty="0" smtClean="0">
                <a:latin typeface="Comic Sans MS" pitchFamily="66" charset="0"/>
              </a:rPr>
              <a:t>How </a:t>
            </a:r>
            <a:r>
              <a:rPr lang="en-US" sz="2000" b="1" dirty="0" smtClean="0">
                <a:latin typeface="Comic Sans MS" pitchFamily="66" charset="0"/>
              </a:rPr>
              <a:t>old do you have to be in order to be president?</a:t>
            </a:r>
          </a:p>
          <a:p>
            <a:pPr>
              <a:buFont typeface="Arial" pitchFamily="34" charset="0"/>
              <a:buChar char="•"/>
            </a:pPr>
            <a:r>
              <a:rPr lang="en-US" sz="2000" b="1" dirty="0" smtClean="0">
                <a:latin typeface="Comic Sans MS" pitchFamily="66" charset="0"/>
              </a:rPr>
              <a:t> Why does </a:t>
            </a:r>
            <a:r>
              <a:rPr lang="en-US" sz="2000" b="1" dirty="0" smtClean="0">
                <a:latin typeface="Comic Sans MS" pitchFamily="66" charset="0"/>
              </a:rPr>
              <a:t>the US flag have 50 stars?</a:t>
            </a:r>
            <a:endParaRPr lang="en-US" sz="2000" b="1" dirty="0" smtClean="0">
              <a:latin typeface="Comic Sans MS" pitchFamily="66" charset="0"/>
            </a:endParaRPr>
          </a:p>
          <a:p>
            <a:endParaRPr lang="en-US" sz="2400" b="1" u="sng" dirty="0">
              <a:latin typeface="Comic Sans MS" pitchFamily="66" charset="0"/>
            </a:endParaRPr>
          </a:p>
        </p:txBody>
      </p:sp>
      <p:pic>
        <p:nvPicPr>
          <p:cNvPr id="15362" name="Picture 2" descr="http://t0.gstatic.com/images?q=tbn:ANd9GcSxVqTFYNc0fzmwTFiBEKnt-aKcN6XRVrBZHKVh-mDBnEnsT0mdVw"/>
          <p:cNvPicPr>
            <a:picLocks noChangeAspect="1" noChangeArrowheads="1"/>
          </p:cNvPicPr>
          <p:nvPr/>
        </p:nvPicPr>
        <p:blipFill>
          <a:blip r:embed="rId2" cstate="print"/>
          <a:srcRect/>
          <a:stretch>
            <a:fillRect/>
          </a:stretch>
        </p:blipFill>
        <p:spPr bwMode="auto">
          <a:xfrm>
            <a:off x="9938479" y="0"/>
            <a:ext cx="2005110" cy="2593028"/>
          </a:xfrm>
          <a:prstGeom prst="rect">
            <a:avLst/>
          </a:prstGeom>
          <a:noFill/>
        </p:spPr>
      </p:pic>
    </p:spTree>
    <p:extLst>
      <p:ext uri="{BB962C8B-B14F-4D97-AF65-F5344CB8AC3E}">
        <p14:creationId xmlns:p14="http://schemas.microsoft.com/office/powerpoint/2010/main" val="8077427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53" y="164123"/>
            <a:ext cx="10515600" cy="740880"/>
          </a:xfrm>
        </p:spPr>
        <p:txBody>
          <a:bodyPr/>
          <a:lstStyle/>
          <a:p>
            <a:pPr algn="ctr"/>
            <a:r>
              <a:rPr lang="en-US" dirty="0" smtClean="0">
                <a:latin typeface="Comic Sans MS" pitchFamily="66" charset="0"/>
              </a:rPr>
              <a:t>Research Question Quality Rubric</a:t>
            </a:r>
            <a:endParaRPr lang="en-US" dirty="0">
              <a:latin typeface="Comic Sans MS" pitchFamily="66" charset="0"/>
            </a:endParaRPr>
          </a:p>
        </p:txBody>
      </p:sp>
      <p:sp>
        <p:nvSpPr>
          <p:cNvPr id="4" name="5-Point Star 3"/>
          <p:cNvSpPr/>
          <p:nvPr/>
        </p:nvSpPr>
        <p:spPr>
          <a:xfrm>
            <a:off x="328246" y="1257253"/>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880339" y="1327591"/>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438400" y="1304145"/>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6576648" y="2171654"/>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7326923" y="846946"/>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5884984" y="835221"/>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331570" y="811776"/>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0785233" y="823499"/>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10785233" y="2253715"/>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9331570" y="2241992"/>
            <a:ext cx="1406767" cy="1439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2401" y="2860431"/>
            <a:ext cx="1992923" cy="646331"/>
          </a:xfrm>
          <a:prstGeom prst="rect">
            <a:avLst/>
          </a:prstGeom>
          <a:noFill/>
        </p:spPr>
        <p:txBody>
          <a:bodyPr wrap="square" rtlCol="0">
            <a:spAutoFit/>
          </a:bodyPr>
          <a:lstStyle/>
          <a:p>
            <a:pPr algn="ctr"/>
            <a:r>
              <a:rPr lang="en-US" sz="3600" b="1" dirty="0" smtClean="0"/>
              <a:t>1 Star</a:t>
            </a:r>
            <a:endParaRPr lang="en-US" sz="3600" b="1" dirty="0"/>
          </a:p>
        </p:txBody>
      </p:sp>
      <p:sp>
        <p:nvSpPr>
          <p:cNvPr id="25" name="TextBox 24"/>
          <p:cNvSpPr txBox="1"/>
          <p:nvPr/>
        </p:nvSpPr>
        <p:spPr>
          <a:xfrm>
            <a:off x="2907324" y="2977661"/>
            <a:ext cx="1992923" cy="646331"/>
          </a:xfrm>
          <a:prstGeom prst="rect">
            <a:avLst/>
          </a:prstGeom>
          <a:noFill/>
        </p:spPr>
        <p:txBody>
          <a:bodyPr wrap="square" rtlCol="0">
            <a:spAutoFit/>
          </a:bodyPr>
          <a:lstStyle/>
          <a:p>
            <a:pPr algn="ctr"/>
            <a:r>
              <a:rPr lang="en-US" sz="3600" b="1" dirty="0" smtClean="0"/>
              <a:t>2 Stars</a:t>
            </a:r>
            <a:endParaRPr lang="en-US" sz="3600" b="1" dirty="0"/>
          </a:p>
        </p:txBody>
      </p:sp>
      <p:sp>
        <p:nvSpPr>
          <p:cNvPr id="26" name="TextBox 25"/>
          <p:cNvSpPr txBox="1"/>
          <p:nvPr/>
        </p:nvSpPr>
        <p:spPr>
          <a:xfrm>
            <a:off x="6330460" y="3657599"/>
            <a:ext cx="1992923" cy="646331"/>
          </a:xfrm>
          <a:prstGeom prst="rect">
            <a:avLst/>
          </a:prstGeom>
          <a:noFill/>
        </p:spPr>
        <p:txBody>
          <a:bodyPr wrap="square" rtlCol="0">
            <a:spAutoFit/>
          </a:bodyPr>
          <a:lstStyle/>
          <a:p>
            <a:pPr algn="ctr"/>
            <a:r>
              <a:rPr lang="en-US" sz="3600" b="1" dirty="0" smtClean="0"/>
              <a:t>3 Stars</a:t>
            </a:r>
            <a:endParaRPr lang="en-US" sz="3600" b="1" dirty="0"/>
          </a:p>
        </p:txBody>
      </p:sp>
      <p:sp>
        <p:nvSpPr>
          <p:cNvPr id="27" name="TextBox 26"/>
          <p:cNvSpPr txBox="1"/>
          <p:nvPr/>
        </p:nvSpPr>
        <p:spPr>
          <a:xfrm>
            <a:off x="9812217" y="3598985"/>
            <a:ext cx="1992923" cy="646331"/>
          </a:xfrm>
          <a:prstGeom prst="rect">
            <a:avLst/>
          </a:prstGeom>
          <a:noFill/>
        </p:spPr>
        <p:txBody>
          <a:bodyPr wrap="square" rtlCol="0">
            <a:spAutoFit/>
          </a:bodyPr>
          <a:lstStyle/>
          <a:p>
            <a:pPr algn="ctr"/>
            <a:r>
              <a:rPr lang="en-US" sz="3600" b="1" dirty="0" smtClean="0"/>
              <a:t>4 Stars</a:t>
            </a:r>
            <a:endParaRPr lang="en-US" sz="3600" b="1" dirty="0"/>
          </a:p>
        </p:txBody>
      </p:sp>
      <p:sp>
        <p:nvSpPr>
          <p:cNvPr id="28" name="TextBox 27"/>
          <p:cNvSpPr txBox="1"/>
          <p:nvPr/>
        </p:nvSpPr>
        <p:spPr>
          <a:xfrm>
            <a:off x="0" y="3598985"/>
            <a:ext cx="2403231" cy="2585323"/>
          </a:xfrm>
          <a:prstGeom prst="rect">
            <a:avLst/>
          </a:prstGeom>
          <a:noFill/>
        </p:spPr>
        <p:txBody>
          <a:bodyPr wrap="square" rtlCol="0">
            <a:spAutoFit/>
          </a:bodyPr>
          <a:lstStyle/>
          <a:p>
            <a:pPr>
              <a:buFont typeface="Arial" pitchFamily="34" charset="0"/>
              <a:buChar char="•"/>
            </a:pPr>
            <a:r>
              <a:rPr lang="en-US" dirty="0" smtClean="0"/>
              <a:t>  Can easily Google to get the answer</a:t>
            </a:r>
          </a:p>
          <a:p>
            <a:pPr>
              <a:buFont typeface="Arial" pitchFamily="34" charset="0"/>
              <a:buChar char="•"/>
            </a:pPr>
            <a:r>
              <a:rPr lang="en-US" dirty="0" smtClean="0"/>
              <a:t> Does not require research</a:t>
            </a:r>
          </a:p>
          <a:p>
            <a:pPr>
              <a:buFont typeface="Arial" pitchFamily="34" charset="0"/>
              <a:buChar char="•"/>
            </a:pPr>
            <a:r>
              <a:rPr lang="en-US" dirty="0" smtClean="0"/>
              <a:t> Answer is only one word or a couple words</a:t>
            </a:r>
          </a:p>
          <a:p>
            <a:pPr>
              <a:buFont typeface="Arial" pitchFamily="34" charset="0"/>
              <a:buChar char="•"/>
            </a:pPr>
            <a:r>
              <a:rPr lang="en-US" dirty="0" smtClean="0"/>
              <a:t> Key words: Who, when, where, sometimes what </a:t>
            </a:r>
            <a:endParaRPr lang="en-US" dirty="0"/>
          </a:p>
        </p:txBody>
      </p:sp>
      <p:sp>
        <p:nvSpPr>
          <p:cNvPr id="29" name="TextBox 28"/>
          <p:cNvSpPr txBox="1"/>
          <p:nvPr/>
        </p:nvSpPr>
        <p:spPr>
          <a:xfrm>
            <a:off x="9390185" y="4407877"/>
            <a:ext cx="2801815" cy="2031325"/>
          </a:xfrm>
          <a:prstGeom prst="rect">
            <a:avLst/>
          </a:prstGeom>
          <a:noFill/>
        </p:spPr>
        <p:txBody>
          <a:bodyPr wrap="square" rtlCol="0">
            <a:spAutoFit/>
          </a:bodyPr>
          <a:lstStyle/>
          <a:p>
            <a:pPr>
              <a:buFont typeface="Arial" pitchFamily="34" charset="0"/>
              <a:buChar char="•"/>
            </a:pPr>
            <a:r>
              <a:rPr lang="en-US" dirty="0" smtClean="0"/>
              <a:t> Requires a lot of research to answer question</a:t>
            </a:r>
          </a:p>
          <a:p>
            <a:pPr>
              <a:buFont typeface="Arial" pitchFamily="34" charset="0"/>
              <a:buChar char="•"/>
            </a:pPr>
            <a:r>
              <a:rPr lang="en-US" dirty="0" smtClean="0"/>
              <a:t> Answer requires a lot of detail</a:t>
            </a:r>
          </a:p>
          <a:p>
            <a:pPr>
              <a:buFont typeface="Arial" pitchFamily="34" charset="0"/>
              <a:buChar char="•"/>
            </a:pPr>
            <a:r>
              <a:rPr lang="en-US" dirty="0" smtClean="0"/>
              <a:t> Cannot Google the answer</a:t>
            </a:r>
          </a:p>
          <a:p>
            <a:pPr>
              <a:buFont typeface="Arial" pitchFamily="34" charset="0"/>
              <a:buChar char="•"/>
            </a:pPr>
            <a:r>
              <a:rPr lang="en-US" dirty="0" smtClean="0"/>
              <a:t> Key words: how, why, sometimes what</a:t>
            </a:r>
            <a:endParaRPr lang="en-US" dirty="0"/>
          </a:p>
        </p:txBody>
      </p:sp>
      <p:sp>
        <p:nvSpPr>
          <p:cNvPr id="30" name="TextBox 29"/>
          <p:cNvSpPr txBox="1"/>
          <p:nvPr/>
        </p:nvSpPr>
        <p:spPr>
          <a:xfrm>
            <a:off x="2860432" y="3663077"/>
            <a:ext cx="2414954" cy="2585323"/>
          </a:xfrm>
          <a:prstGeom prst="rect">
            <a:avLst/>
          </a:prstGeom>
          <a:noFill/>
        </p:spPr>
        <p:txBody>
          <a:bodyPr wrap="square" rtlCol="0">
            <a:spAutoFit/>
          </a:bodyPr>
          <a:lstStyle/>
          <a:p>
            <a:pPr>
              <a:buFont typeface="Arial" pitchFamily="34" charset="0"/>
              <a:buChar char="•"/>
            </a:pPr>
            <a:r>
              <a:rPr lang="en-US" dirty="0" smtClean="0"/>
              <a:t>  Can Google to get the answer</a:t>
            </a:r>
          </a:p>
          <a:p>
            <a:pPr>
              <a:buFont typeface="Arial" pitchFamily="34" charset="0"/>
              <a:buChar char="•"/>
            </a:pPr>
            <a:r>
              <a:rPr lang="en-US" dirty="0" smtClean="0"/>
              <a:t>You get the answer by going to one source/website </a:t>
            </a:r>
          </a:p>
          <a:p>
            <a:pPr>
              <a:buFont typeface="Arial" pitchFamily="34" charset="0"/>
              <a:buChar char="•"/>
            </a:pPr>
            <a:r>
              <a:rPr lang="en-US" dirty="0" smtClean="0"/>
              <a:t> Answer is only a couple sentences</a:t>
            </a:r>
          </a:p>
          <a:p>
            <a:pPr>
              <a:buFont typeface="Arial" pitchFamily="34" charset="0"/>
              <a:buChar char="•"/>
            </a:pPr>
            <a:r>
              <a:rPr lang="en-US" dirty="0" smtClean="0"/>
              <a:t>Key words: Who, when, where?</a:t>
            </a:r>
            <a:endParaRPr lang="en-US" dirty="0"/>
          </a:p>
        </p:txBody>
      </p:sp>
      <p:sp>
        <p:nvSpPr>
          <p:cNvPr id="31" name="TextBox 30"/>
          <p:cNvSpPr txBox="1"/>
          <p:nvPr/>
        </p:nvSpPr>
        <p:spPr>
          <a:xfrm>
            <a:off x="6037385" y="4384430"/>
            <a:ext cx="3001107" cy="2031325"/>
          </a:xfrm>
          <a:prstGeom prst="rect">
            <a:avLst/>
          </a:prstGeom>
          <a:noFill/>
        </p:spPr>
        <p:txBody>
          <a:bodyPr wrap="square" rtlCol="0">
            <a:spAutoFit/>
          </a:bodyPr>
          <a:lstStyle/>
          <a:p>
            <a:pPr>
              <a:buFont typeface="Arial" pitchFamily="34" charset="0"/>
              <a:buChar char="•"/>
            </a:pPr>
            <a:r>
              <a:rPr lang="en-US" dirty="0" smtClean="0"/>
              <a:t>Requires </a:t>
            </a:r>
            <a:r>
              <a:rPr lang="en-US" dirty="0" smtClean="0"/>
              <a:t>some research to answer question</a:t>
            </a:r>
          </a:p>
          <a:p>
            <a:pPr>
              <a:buFont typeface="Arial" pitchFamily="34" charset="0"/>
              <a:buChar char="•"/>
            </a:pPr>
            <a:r>
              <a:rPr lang="en-US" dirty="0" smtClean="0"/>
              <a:t> Answer requires some detail </a:t>
            </a:r>
          </a:p>
          <a:p>
            <a:pPr>
              <a:buFont typeface="Arial" pitchFamily="34" charset="0"/>
              <a:buChar char="•"/>
            </a:pPr>
            <a:r>
              <a:rPr lang="en-US" dirty="0" smtClean="0"/>
              <a:t> Cannot easily Google to get the answer</a:t>
            </a:r>
          </a:p>
          <a:p>
            <a:pPr>
              <a:buFont typeface="Arial" pitchFamily="34" charset="0"/>
              <a:buChar char="•"/>
            </a:pPr>
            <a:r>
              <a:rPr lang="en-US" dirty="0" smtClean="0"/>
              <a:t>Key words: how, why, sometimes what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646" y="0"/>
            <a:ext cx="10515600" cy="1031631"/>
          </a:xfrm>
        </p:spPr>
        <p:txBody>
          <a:bodyPr/>
          <a:lstStyle/>
          <a:p>
            <a:pPr algn="ctr"/>
            <a:r>
              <a:rPr lang="en-US" b="1" dirty="0" smtClean="0">
                <a:latin typeface="Comic Sans MS" pitchFamily="66" charset="0"/>
              </a:rPr>
              <a:t>2. Focus</a:t>
            </a:r>
            <a:r>
              <a:rPr lang="en-US" dirty="0" smtClean="0"/>
              <a:t> </a:t>
            </a:r>
            <a:endParaRPr lang="en-US" dirty="0"/>
          </a:p>
        </p:txBody>
      </p:sp>
      <p:sp>
        <p:nvSpPr>
          <p:cNvPr id="3" name="Content Placeholder 2"/>
          <p:cNvSpPr>
            <a:spLocks noGrp="1"/>
          </p:cNvSpPr>
          <p:nvPr>
            <p:ph idx="1"/>
          </p:nvPr>
        </p:nvSpPr>
        <p:spPr>
          <a:xfrm>
            <a:off x="293077" y="839449"/>
            <a:ext cx="11476892" cy="5337514"/>
          </a:xfrm>
        </p:spPr>
        <p:txBody>
          <a:bodyPr/>
          <a:lstStyle/>
          <a:p>
            <a:r>
              <a:rPr lang="en-US" sz="4000" b="1" dirty="0" smtClean="0">
                <a:latin typeface="Comic Sans MS" pitchFamily="66" charset="0"/>
              </a:rPr>
              <a:t>Research</a:t>
            </a:r>
          </a:p>
          <a:p>
            <a:r>
              <a:rPr lang="en-US" dirty="0" smtClean="0">
                <a:latin typeface="Comic Sans MS" pitchFamily="66" charset="0"/>
              </a:rPr>
              <a:t>How do I make sense of my challenge?</a:t>
            </a:r>
          </a:p>
          <a:p>
            <a:r>
              <a:rPr lang="en-US" dirty="0" smtClean="0">
                <a:latin typeface="Comic Sans MS" pitchFamily="66" charset="0"/>
              </a:rPr>
              <a:t>Do I need to conduct an experiment?</a:t>
            </a:r>
          </a:p>
          <a:p>
            <a:r>
              <a:rPr lang="en-US" dirty="0" smtClean="0">
                <a:latin typeface="Comic Sans MS" pitchFamily="66" charset="0"/>
              </a:rPr>
              <a:t>Do I need to do any interviews?</a:t>
            </a:r>
          </a:p>
          <a:p>
            <a:r>
              <a:rPr lang="en-US" dirty="0" smtClean="0">
                <a:latin typeface="Comic Sans MS" pitchFamily="66" charset="0"/>
              </a:rPr>
              <a:t>Should I survey anyone?</a:t>
            </a:r>
          </a:p>
          <a:p>
            <a:r>
              <a:rPr lang="en-US" dirty="0" smtClean="0">
                <a:latin typeface="Comic Sans MS" pitchFamily="66" charset="0"/>
              </a:rPr>
              <a:t>Graphic Organizers</a:t>
            </a:r>
          </a:p>
          <a:p>
            <a:r>
              <a:rPr lang="en-US" dirty="0" smtClean="0">
                <a:latin typeface="Comic Sans MS" pitchFamily="66" charset="0"/>
              </a:rPr>
              <a:t>Taking notes</a:t>
            </a:r>
          </a:p>
          <a:p>
            <a:r>
              <a:rPr lang="en-US" dirty="0" smtClean="0">
                <a:latin typeface="Comic Sans MS" pitchFamily="66" charset="0"/>
              </a:rPr>
              <a:t>Citing Sources</a:t>
            </a:r>
            <a:endParaRPr lang="en-US" dirty="0">
              <a:latin typeface="Comic Sans MS" pitchFamily="66" charset="0"/>
            </a:endParaRPr>
          </a:p>
        </p:txBody>
      </p:sp>
      <p:pic>
        <p:nvPicPr>
          <p:cNvPr id="4" name="Picture 2" descr="C:\Users\jaime1.deming\AppData\Local\Microsoft\Windows\Temporary Internet Files\Content.IE5\0VXMA5ZP\IMG_1210[1].JPG"/>
          <p:cNvPicPr>
            <a:picLocks noChangeAspect="1" noChangeArrowheads="1"/>
          </p:cNvPicPr>
          <p:nvPr/>
        </p:nvPicPr>
        <p:blipFill>
          <a:blip r:embed="rId2" cstate="print"/>
          <a:srcRect/>
          <a:stretch>
            <a:fillRect/>
          </a:stretch>
        </p:blipFill>
        <p:spPr bwMode="auto">
          <a:xfrm rot="6072789">
            <a:off x="7319142" y="2098851"/>
            <a:ext cx="4234868" cy="3176151"/>
          </a:xfrm>
          <a:prstGeom prst="rect">
            <a:avLst/>
          </a:prstGeom>
          <a:noFill/>
        </p:spPr>
      </p:pic>
      <p:pic>
        <p:nvPicPr>
          <p:cNvPr id="13314" name="Picture 2" descr="http://t1.gstatic.com/images?q=tbn:ANd9GcRK2ks5P9Wam1MKhSw5ykzmjUsa7zpuKudTMKXkojtthgv0RJZKmf_KsOCd"/>
          <p:cNvPicPr>
            <a:picLocks noChangeAspect="1" noChangeArrowheads="1"/>
          </p:cNvPicPr>
          <p:nvPr/>
        </p:nvPicPr>
        <p:blipFill>
          <a:blip r:embed="rId3" cstate="print"/>
          <a:srcRect/>
          <a:stretch>
            <a:fillRect/>
          </a:stretch>
        </p:blipFill>
        <p:spPr bwMode="auto">
          <a:xfrm>
            <a:off x="4068007" y="4270504"/>
            <a:ext cx="2538123" cy="2152781"/>
          </a:xfrm>
          <a:prstGeom prst="rect">
            <a:avLst/>
          </a:prstGeom>
          <a:noFill/>
        </p:spPr>
      </p:pic>
    </p:spTree>
    <p:extLst>
      <p:ext uri="{BB962C8B-B14F-4D97-AF65-F5344CB8AC3E}">
        <p14:creationId xmlns:p14="http://schemas.microsoft.com/office/powerpoint/2010/main" val="99944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190" y="0"/>
            <a:ext cx="10515600" cy="1043950"/>
          </a:xfrm>
        </p:spPr>
        <p:txBody>
          <a:bodyPr/>
          <a:lstStyle/>
          <a:p>
            <a:pPr algn="ctr"/>
            <a:r>
              <a:rPr lang="en-US" b="1" dirty="0" smtClean="0">
                <a:latin typeface="Comic Sans MS" pitchFamily="66" charset="0"/>
              </a:rPr>
              <a:t>3. Ideate</a:t>
            </a:r>
            <a:endParaRPr lang="en-US" b="1" dirty="0">
              <a:latin typeface="Comic Sans MS" pitchFamily="66" charset="0"/>
            </a:endParaRPr>
          </a:p>
        </p:txBody>
      </p:sp>
      <p:sp>
        <p:nvSpPr>
          <p:cNvPr id="3" name="Content Placeholder 2"/>
          <p:cNvSpPr>
            <a:spLocks noGrp="1"/>
          </p:cNvSpPr>
          <p:nvPr>
            <p:ph idx="1"/>
          </p:nvPr>
        </p:nvSpPr>
        <p:spPr>
          <a:xfrm>
            <a:off x="374753" y="1034321"/>
            <a:ext cx="11437495" cy="5142642"/>
          </a:xfrm>
        </p:spPr>
        <p:txBody>
          <a:bodyPr/>
          <a:lstStyle/>
          <a:p>
            <a:r>
              <a:rPr lang="en-US" sz="4000" b="1" dirty="0" smtClean="0">
                <a:latin typeface="Comic Sans MS" pitchFamily="66" charset="0"/>
              </a:rPr>
              <a:t>Brainstorm a product to share your new learning with others</a:t>
            </a:r>
          </a:p>
          <a:p>
            <a:r>
              <a:rPr lang="en-US" dirty="0" smtClean="0">
                <a:latin typeface="Comic Sans MS" pitchFamily="66" charset="0"/>
              </a:rPr>
              <a:t>What do I create and how do I share it? (</a:t>
            </a:r>
            <a:r>
              <a:rPr lang="en-US" dirty="0" err="1" smtClean="0">
                <a:latin typeface="Comic Sans MS" pitchFamily="66" charset="0"/>
              </a:rPr>
              <a:t>ie</a:t>
            </a:r>
            <a:r>
              <a:rPr lang="en-US" dirty="0" smtClean="0">
                <a:latin typeface="Comic Sans MS" pitchFamily="66" charset="0"/>
              </a:rPr>
              <a:t>. Movie, poster board, power point, website) </a:t>
            </a:r>
          </a:p>
          <a:p>
            <a:r>
              <a:rPr lang="en-US" dirty="0" smtClean="0">
                <a:latin typeface="Comic Sans MS" pitchFamily="66" charset="0"/>
              </a:rPr>
              <a:t>Brainstorm</a:t>
            </a:r>
          </a:p>
          <a:p>
            <a:r>
              <a:rPr lang="en-US" dirty="0" smtClean="0">
                <a:latin typeface="Comic Sans MS" pitchFamily="66" charset="0"/>
              </a:rPr>
              <a:t>Action plan</a:t>
            </a:r>
          </a:p>
          <a:p>
            <a:r>
              <a:rPr lang="en-US" dirty="0" smtClean="0">
                <a:latin typeface="Comic Sans MS" pitchFamily="66" charset="0"/>
              </a:rPr>
              <a:t>Blue print</a:t>
            </a:r>
          </a:p>
          <a:p>
            <a:r>
              <a:rPr lang="en-US" dirty="0" smtClean="0">
                <a:latin typeface="Comic Sans MS" pitchFamily="66" charset="0"/>
              </a:rPr>
              <a:t>Rough draft </a:t>
            </a:r>
            <a:endParaRPr lang="en-US" dirty="0">
              <a:latin typeface="Comic Sans MS" pitchFamily="66" charset="0"/>
            </a:endParaRPr>
          </a:p>
        </p:txBody>
      </p:sp>
      <p:pic>
        <p:nvPicPr>
          <p:cNvPr id="12290" name="Picture 2" descr="film clipart"/>
          <p:cNvPicPr>
            <a:picLocks noChangeAspect="1" noChangeArrowheads="1"/>
          </p:cNvPicPr>
          <p:nvPr/>
        </p:nvPicPr>
        <p:blipFill>
          <a:blip r:embed="rId2" cstate="print"/>
          <a:srcRect/>
          <a:stretch>
            <a:fillRect/>
          </a:stretch>
        </p:blipFill>
        <p:spPr bwMode="auto">
          <a:xfrm>
            <a:off x="9869203" y="2881495"/>
            <a:ext cx="2017998" cy="2135324"/>
          </a:xfrm>
          <a:prstGeom prst="rect">
            <a:avLst/>
          </a:prstGeom>
          <a:noFill/>
        </p:spPr>
      </p:pic>
      <p:pic>
        <p:nvPicPr>
          <p:cNvPr id="12292" name="Picture 4" descr="http://ww2.valdosta.edu/~apjohnson/posterboard.jpg"/>
          <p:cNvPicPr>
            <a:picLocks noChangeAspect="1" noChangeArrowheads="1"/>
          </p:cNvPicPr>
          <p:nvPr/>
        </p:nvPicPr>
        <p:blipFill>
          <a:blip r:embed="rId3" cstate="print"/>
          <a:srcRect/>
          <a:stretch>
            <a:fillRect/>
          </a:stretch>
        </p:blipFill>
        <p:spPr bwMode="auto">
          <a:xfrm>
            <a:off x="2943745" y="3685706"/>
            <a:ext cx="3810000" cy="2857500"/>
          </a:xfrm>
          <a:prstGeom prst="rect">
            <a:avLst/>
          </a:prstGeom>
          <a:noFill/>
        </p:spPr>
      </p:pic>
      <p:pic>
        <p:nvPicPr>
          <p:cNvPr id="12294" name="Picture 6" descr="http://partnerwith.weebly.com/uploads/2/4/1/5/24150475/7691543_orig.png"/>
          <p:cNvPicPr>
            <a:picLocks noChangeAspect="1" noChangeArrowheads="1"/>
          </p:cNvPicPr>
          <p:nvPr/>
        </p:nvPicPr>
        <p:blipFill>
          <a:blip r:embed="rId4" cstate="print"/>
          <a:srcRect/>
          <a:stretch>
            <a:fillRect/>
          </a:stretch>
        </p:blipFill>
        <p:spPr bwMode="auto">
          <a:xfrm>
            <a:off x="7036060" y="5115577"/>
            <a:ext cx="3172241" cy="1547874"/>
          </a:xfrm>
          <a:prstGeom prst="rect">
            <a:avLst/>
          </a:prstGeom>
          <a:noFill/>
        </p:spPr>
      </p:pic>
      <p:pic>
        <p:nvPicPr>
          <p:cNvPr id="12296" name="Picture 8" descr="https://c.s-microsoft.com/en-us/CMSImages/AcrossDevice_PowerPoint_430x208.png?version=ae7aba0c-43b9-1197-0e51-ae9868903f01"/>
          <p:cNvPicPr>
            <a:picLocks noChangeAspect="1" noChangeArrowheads="1"/>
          </p:cNvPicPr>
          <p:nvPr/>
        </p:nvPicPr>
        <p:blipFill>
          <a:blip r:embed="rId5" cstate="print"/>
          <a:srcRect/>
          <a:stretch>
            <a:fillRect/>
          </a:stretch>
        </p:blipFill>
        <p:spPr bwMode="auto">
          <a:xfrm>
            <a:off x="5866827" y="2952880"/>
            <a:ext cx="4095750" cy="1981201"/>
          </a:xfrm>
          <a:prstGeom prst="rect">
            <a:avLst/>
          </a:prstGeom>
          <a:noFill/>
        </p:spPr>
      </p:pic>
    </p:spTree>
    <p:extLst>
      <p:ext uri="{BB962C8B-B14F-4D97-AF65-F5344CB8AC3E}">
        <p14:creationId xmlns:p14="http://schemas.microsoft.com/office/powerpoint/2010/main" val="16998562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1155</Words>
  <Application>Microsoft Macintosh PowerPoint</Application>
  <PresentationFormat>Custom</PresentationFormat>
  <Paragraphs>185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80/20</vt:lpstr>
      <vt:lpstr>PowerPoint Presentation</vt:lpstr>
      <vt:lpstr>1. Generate</vt:lpstr>
      <vt:lpstr>Research Question Quality Rubric</vt:lpstr>
      <vt:lpstr>2. Focus </vt:lpstr>
      <vt:lpstr>3. Ideate</vt:lpstr>
      <vt:lpstr>PowerPoint Presentation</vt:lpstr>
      <vt:lpstr>4. Act </vt:lpstr>
      <vt:lpstr>Product Ideas</vt:lpstr>
      <vt:lpstr>PowerPoint Presentation</vt:lpstr>
      <vt:lpstr>Keeping Track of Students’ Progress</vt:lpstr>
      <vt:lpstr>Genius Hour Rules</vt:lpstr>
      <vt:lpstr>Genius Hour Rules </vt:lpstr>
      <vt:lpstr>PowerPoint Presentation</vt:lpstr>
      <vt:lpstr>PowerPoint Presentation</vt:lpstr>
      <vt:lpstr>PowerPoint Presentation</vt:lpstr>
      <vt:lpstr>Introducing Genius Hour Step 3 – Teach your kids how to do research and stay organized</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Deming</dc:creator>
  <cp:lastModifiedBy>dara</cp:lastModifiedBy>
  <cp:revision>43</cp:revision>
  <dcterms:created xsi:type="dcterms:W3CDTF">2015-04-06T22:31:19Z</dcterms:created>
  <dcterms:modified xsi:type="dcterms:W3CDTF">2019-12-08T13:11:56Z</dcterms:modified>
</cp:coreProperties>
</file>